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  <p:sldId id="264" r:id="rId9"/>
    <p:sldId id="266" r:id="rId10"/>
    <p:sldId id="269" r:id="rId11"/>
    <p:sldId id="268" r:id="rId12"/>
    <p:sldId id="267" r:id="rId13"/>
    <p:sldId id="270" r:id="rId14"/>
    <p:sldId id="265" r:id="rId15"/>
    <p:sldId id="286" r:id="rId16"/>
    <p:sldId id="274" r:id="rId17"/>
    <p:sldId id="273" r:id="rId18"/>
    <p:sldId id="272" r:id="rId19"/>
    <p:sldId id="271" r:id="rId20"/>
    <p:sldId id="289" r:id="rId21"/>
    <p:sldId id="287" r:id="rId22"/>
    <p:sldId id="291" r:id="rId23"/>
    <p:sldId id="278" r:id="rId24"/>
    <p:sldId id="277" r:id="rId25"/>
    <p:sldId id="279" r:id="rId26"/>
    <p:sldId id="280" r:id="rId27"/>
    <p:sldId id="281" r:id="rId28"/>
    <p:sldId id="282" r:id="rId29"/>
    <p:sldId id="283" r:id="rId30"/>
    <p:sldId id="292" r:id="rId31"/>
    <p:sldId id="284" r:id="rId32"/>
    <p:sldId id="28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C:\Documents%20and%20Settings\Admin\&#1056;&#1072;&#1073;&#1086;&#1095;&#1080;&#1081;%20&#1089;&#1090;&#1086;&#1083;\&#1092;&#1086;&#1085;&#1099;%20&#1087;&#1077;&#1088;&#1086;\&#1041;&#1077;&#1079;&#1099;&#1084;&#1103;&#1085;&#1085;&#1099;&#1081;0000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r:link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348" y="548680"/>
            <a:ext cx="7772400" cy="1470025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solidFill>
                  <a:schemeClr val="bg2">
                    <a:lumMod val="10000"/>
                  </a:schemeClr>
                </a:solidFill>
              </a:rPr>
              <a:t>Н.В. Гоголь </a:t>
            </a:r>
            <a:br>
              <a:rPr lang="uk-UA" sz="96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9600" b="1" dirty="0" smtClean="0">
                <a:solidFill>
                  <a:schemeClr val="bg2">
                    <a:lumMod val="10000"/>
                  </a:schemeClr>
                </a:solidFill>
              </a:rPr>
              <a:t>«Шинель»</a:t>
            </a:r>
            <a:endParaRPr lang="ru-RU" sz="9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C:\Users\Ира\Desktop\0_a9a3_c92692d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13290"/>
            <a:ext cx="3043174" cy="382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044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7000">
        <p14:ripple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76079" cy="2743084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/>
              </a:rPr>
              <a:t> </a:t>
            </a:r>
            <a:r>
              <a:rPr lang="ru-RU" b="1" dirty="0">
                <a:latin typeface="Times New Roman"/>
              </a:rPr>
              <a:t>«Нет, нельзя поправить: худой гардероб!»</a:t>
            </a:r>
            <a:endParaRPr lang="ru-RU" b="1" dirty="0"/>
          </a:p>
        </p:txBody>
      </p:sp>
      <p:pic>
        <p:nvPicPr>
          <p:cNvPr id="1026" name="Picture 2" descr="C:\Users\Ира\Desktop\0_a9b6_73a18736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5040560" cy="374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3516939"/>
      </p:ext>
    </p:extLst>
  </p:cSld>
  <p:clrMapOvr>
    <a:masterClrMapping/>
  </p:clrMapOvr>
  <p:transition spd="slow" advTm="7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62026"/>
            <a:ext cx="4871393" cy="5183198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/>
              </a:rPr>
              <a:t>«Уж новую я вам сошью беспримерно, в этом извольте положиться, старанье </a:t>
            </a:r>
            <a:r>
              <a:rPr lang="ru-RU" sz="4000" b="1" dirty="0" smtClean="0">
                <a:latin typeface="Times New Roman"/>
              </a:rPr>
              <a:t>приложим</a:t>
            </a:r>
            <a:r>
              <a:rPr lang="ru-RU" sz="4000" b="1" dirty="0">
                <a:latin typeface="Times New Roman"/>
              </a:rPr>
              <a:t>»</a:t>
            </a:r>
            <a:r>
              <a:rPr lang="ru-RU" sz="4000" b="1" dirty="0" smtClean="0">
                <a:latin typeface="Times New Roman"/>
              </a:rPr>
              <a:t>.</a:t>
            </a:r>
            <a:endParaRPr lang="ru-RU" sz="4000" b="1" dirty="0"/>
          </a:p>
        </p:txBody>
      </p:sp>
      <p:pic>
        <p:nvPicPr>
          <p:cNvPr id="2050" name="Picture 2" descr="C:\Users\Ира\Desktop\0_a9b9_dc04eddd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17" y="332656"/>
            <a:ext cx="4032448" cy="539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2" y="5786454"/>
            <a:ext cx="5178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Худ.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Маргарита Журавлёва.</a:t>
            </a:r>
          </a:p>
        </p:txBody>
      </p:sp>
    </p:spTree>
    <p:extLst>
      <p:ext uri="{BB962C8B-B14F-4D97-AF65-F5344CB8AC3E}">
        <p14:creationId xmlns:p14="http://schemas.microsoft.com/office/powerpoint/2010/main" xmlns="" val="3449364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7000">
        <p14:switch dir="r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3108" y="274638"/>
            <a:ext cx="5770984" cy="3492515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"/>
              </a:rPr>
              <a:t>Примерка </a:t>
            </a:r>
            <a:r>
              <a:rPr lang="ru-RU" b="1" dirty="0">
                <a:latin typeface="Arial"/>
              </a:rPr>
              <a:t>новой шинели.</a:t>
            </a:r>
            <a:endParaRPr lang="ru-RU" b="1" dirty="0"/>
          </a:p>
        </p:txBody>
      </p:sp>
      <p:pic>
        <p:nvPicPr>
          <p:cNvPr id="1026" name="Picture 2" descr="C:\Users\Ира\Desktop\0_a9be_a649fe4a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16632"/>
            <a:ext cx="3552751" cy="567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5" y="5796426"/>
            <a:ext cx="6059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Худ. </a:t>
            </a: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Кукрыниксы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79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7000">
        <p14:switch dir="r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6256" y="285769"/>
            <a:ext cx="4146108" cy="337038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"/>
              </a:rPr>
              <a:t>Примерка </a:t>
            </a:r>
            <a:r>
              <a:rPr lang="ru-RU" sz="4000" b="1" dirty="0">
                <a:latin typeface="Arial"/>
              </a:rPr>
              <a:t>новой </a:t>
            </a:r>
            <a:r>
              <a:rPr lang="ru-RU" sz="4000" b="1" dirty="0" smtClean="0">
                <a:latin typeface="Arial"/>
              </a:rPr>
              <a:t>шинели</a:t>
            </a:r>
            <a:br>
              <a:rPr lang="ru-RU" sz="4000" b="1" dirty="0" smtClean="0">
                <a:latin typeface="Arial"/>
              </a:rPr>
            </a:br>
            <a:endParaRPr lang="ru-RU" sz="4000" b="1" dirty="0"/>
          </a:p>
        </p:txBody>
      </p:sp>
      <p:pic>
        <p:nvPicPr>
          <p:cNvPr id="2050" name="Picture 2" descr="C:\Users\Ира\Desktop\0_a9bf_e90ea9d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0579"/>
            <a:ext cx="4248472" cy="561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4538" y="5949280"/>
            <a:ext cx="3154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Худ. </a:t>
            </a: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Подлясская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29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000">
        <p14:prism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76672"/>
            <a:ext cx="4186808" cy="3672408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/>
              </a:rPr>
              <a:t>Акакий Акакиевич в новой шинели на пути в департамент. </a:t>
            </a:r>
            <a:endParaRPr lang="ru-RU" sz="4000" b="1" dirty="0"/>
          </a:p>
        </p:txBody>
      </p:sp>
      <p:pic>
        <p:nvPicPr>
          <p:cNvPr id="3074" name="Picture 2" descr="C:\Users\Ира\Desktop\0_abb4_b9485cc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4214842" cy="54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5835" y="5763300"/>
            <a:ext cx="39632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Художник Б. Кустодиев</a:t>
            </a:r>
            <a:endParaRPr lang="ru-RU" sz="28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04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7000">
        <p14:doors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857232"/>
            <a:ext cx="3974498" cy="457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5786" y="5406110"/>
            <a:ext cx="3338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Художник Н.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Гольц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857232"/>
            <a:ext cx="42148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«Между тем Акакий Акакиевич шел в самом праздничном расположении всех чувств. Он чувствовал всякий миг минуты, что на плечах его новая шинель, и несколько раз даже усмехнулся от внутреннего удовольствия».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0"/>
            <a:ext cx="3501602" cy="5155019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/>
              </a:rPr>
              <a:t>Акакий Акакиевич </a:t>
            </a:r>
            <a:r>
              <a:rPr lang="ru-RU" sz="4000" b="1" dirty="0" smtClean="0">
                <a:latin typeface="Times New Roman"/>
              </a:rPr>
              <a:t/>
            </a:r>
            <a:br>
              <a:rPr lang="ru-RU" sz="4000" b="1" dirty="0" smtClean="0">
                <a:latin typeface="Times New Roman"/>
              </a:rPr>
            </a:br>
            <a:r>
              <a:rPr lang="ru-RU" sz="4000" b="1" dirty="0" smtClean="0">
                <a:latin typeface="Times New Roman"/>
              </a:rPr>
              <a:t>направляется </a:t>
            </a:r>
            <a:r>
              <a:rPr lang="ru-RU" sz="4000" b="1" dirty="0">
                <a:latin typeface="Times New Roman"/>
              </a:rPr>
              <a:t>в гости</a:t>
            </a:r>
            <a:r>
              <a:rPr lang="ru-RU" sz="4000" b="1" dirty="0" smtClean="0">
                <a:latin typeface="Times New Roman"/>
              </a:rPr>
              <a:t/>
            </a:r>
            <a:br>
              <a:rPr lang="ru-RU" sz="4000" b="1" dirty="0" smtClean="0">
                <a:latin typeface="Times New Roman"/>
              </a:rPr>
            </a:br>
            <a:endParaRPr lang="ru-RU" sz="4000" b="1" dirty="0"/>
          </a:p>
        </p:txBody>
      </p:sp>
      <p:pic>
        <p:nvPicPr>
          <p:cNvPr id="4098" name="Picture 2" descr="C:\Users\Ира\Desktop\0_abb7_4ec6cf70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277" y="332656"/>
            <a:ext cx="4345810" cy="533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6089" y="5620424"/>
            <a:ext cx="4028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Художник </a:t>
            </a:r>
            <a:r>
              <a:rPr lang="ru-RU" sz="2800" b="1" dirty="0" err="1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Н.Гольц</a:t>
            </a:r>
            <a:endParaRPr lang="ru-RU" sz="28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14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6000">
        <p14:prism isInverted="1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498" y="12317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/>
              </a:rPr>
              <a:t>Окраина Петербурга. </a:t>
            </a:r>
            <a:endParaRPr lang="ru-RU" b="1" dirty="0"/>
          </a:p>
        </p:txBody>
      </p:sp>
      <p:pic>
        <p:nvPicPr>
          <p:cNvPr id="5122" name="Picture 2" descr="C:\Users\Ира\Desktop\0_abb9_de5da76f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427" y="1318275"/>
            <a:ext cx="8208912" cy="429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8718" y="5643578"/>
            <a:ext cx="6732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Художник Б. Кустодиев</a:t>
            </a:r>
            <a:endParaRPr lang="ru-RU" sz="28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865232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60648"/>
            <a:ext cx="3953573" cy="38164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/>
              </a:rPr>
              <a:t>Обратный путь Акакия </a:t>
            </a:r>
            <a:r>
              <a:rPr lang="ru-RU" sz="3600" b="1" dirty="0" err="1" smtClean="0">
                <a:latin typeface="Times New Roman"/>
              </a:rPr>
              <a:t>Акакиевча</a:t>
            </a:r>
            <a:r>
              <a:rPr lang="ru-RU" sz="3600" b="1" dirty="0" smtClean="0">
                <a:latin typeface="Times New Roman"/>
              </a:rPr>
              <a:t/>
            </a:r>
            <a:br>
              <a:rPr lang="ru-RU" sz="3600" b="1" dirty="0" smtClean="0">
                <a:latin typeface="Times New Roman"/>
              </a:rPr>
            </a:br>
            <a:endParaRPr lang="ru-RU" sz="3600" b="1" dirty="0"/>
          </a:p>
        </p:txBody>
      </p:sp>
      <p:pic>
        <p:nvPicPr>
          <p:cNvPr id="1026" name="Picture 2" descr="C:\Users\Ира\Desktop\0_abbc_ff1ca3b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149"/>
            <a:ext cx="4536504" cy="586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71470" y="5857892"/>
            <a:ext cx="5399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Художник 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Вальтер </a:t>
            </a:r>
            <a:r>
              <a:rPr lang="ru-RU" sz="2800" b="1" dirty="0" err="1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Граматте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 </a:t>
            </a:r>
            <a:endParaRPr lang="ru-RU" sz="28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60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7000">
        <p14:gallery dir="l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44" y="332656"/>
            <a:ext cx="9134128" cy="1944216"/>
          </a:xfrm>
        </p:spPr>
        <p:txBody>
          <a:bodyPr>
            <a:normAutofit/>
          </a:bodyPr>
          <a:lstStyle/>
          <a:p>
            <a:r>
              <a:rPr lang="ru-RU" b="1" dirty="0">
                <a:ea typeface="Calibri"/>
                <a:cs typeface="Times New Roman"/>
              </a:rPr>
              <a:t>Обратный путь Акакия </a:t>
            </a:r>
            <a:r>
              <a:rPr lang="ru-RU" b="1" dirty="0" err="1">
                <a:ea typeface="Calibri"/>
                <a:cs typeface="Times New Roman"/>
              </a:rPr>
              <a:t>Акакиевча</a:t>
            </a:r>
            <a:r>
              <a:rPr lang="ru-RU" b="1" dirty="0">
                <a:ea typeface="Calibri"/>
                <a:cs typeface="Times New Roman"/>
              </a:rPr>
              <a:t/>
            </a:r>
            <a:br>
              <a:rPr lang="ru-RU" b="1" dirty="0">
                <a:ea typeface="Calibri"/>
                <a:cs typeface="Times New Roman"/>
              </a:rPr>
            </a:br>
            <a:endParaRPr lang="ru-RU" b="1" dirty="0"/>
          </a:p>
        </p:txBody>
      </p:sp>
      <p:pic>
        <p:nvPicPr>
          <p:cNvPr id="1026" name="Picture 2" descr="C:\Users\Ира\Desktop\0_abbd_86d0480c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85860"/>
            <a:ext cx="7388894" cy="46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00166" y="5906176"/>
            <a:ext cx="5192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Художник 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Б.Кустодиев</a:t>
            </a:r>
            <a:endParaRPr lang="ru-RU" sz="28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86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000">
        <p14:flip dir="r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6236" y="-70510"/>
            <a:ext cx="5400600" cy="3168352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/>
              </a:rPr>
              <a:t>Выбор имени Акакию Акакиевичу. </a:t>
            </a:r>
            <a:endParaRPr lang="ru-RU" b="1" dirty="0"/>
          </a:p>
        </p:txBody>
      </p:sp>
      <p:pic>
        <p:nvPicPr>
          <p:cNvPr id="2050" name="Picture 2" descr="C:\Users\Ира\Desktop\0_a9a5_4af9469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303501" cy="594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1472" y="6072206"/>
            <a:ext cx="36066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/>
                <a:ea typeface="+mj-ea"/>
                <a:cs typeface="+mj-cs"/>
              </a:rPr>
              <a:t>Художник Н.Альтман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6874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21533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«Скоро потянулись перед ним те пустынные улицы, которые даже и днем не так веселы, а тем более вечером. Теперь они сделались еще глуше и уединеннее: фонари стали мелькать реже – масла, как видно, уже меньше отпускалось; пошли деревянные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домы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заборы; нигде ни души; сверкал только один снег по улицам, да печально чернели с закрытыми ставнями заснувшие низенькие лачужки».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-fotki.yandex.ru/get/3505/migalka67.4/0_abc0_7cc2ba27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7620000" cy="32861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28860" y="5429264"/>
            <a:ext cx="3825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Художник С.Бродский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428868"/>
            <a:ext cx="5544616" cy="392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99791" y="6263366"/>
            <a:ext cx="3743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Худ. Татьяна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Гамзина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31513"/>
            <a:ext cx="8001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«Веселость Акакия Акакиевича как-то здесь значительно уменьшилась. Он вступил на площадь не без какой-то невольной боязни, точно как будто сердце его предчувствовало что-то недоброе. Он оглянулся назад и по сторонам: точное море вокруг него. «Нет, лучше и не глядеть», – подумал и шел, закрыв глаза, и когда открыл их, чтобы узнать, близко ли конец площади, увидел вдруг….»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а\Desktop\0_abc5_cdbf1ed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260648"/>
            <a:ext cx="4143404" cy="526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5572140"/>
            <a:ext cx="5258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Художник 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Ю.Игнатьев</a:t>
            </a:r>
            <a:endParaRPr lang="ru-RU" sz="28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214942" y="285728"/>
            <a:ext cx="357193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«А ведь шинель-то моя!» – сказал один из них громовым голосом, схвативши его за воротник.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Акакий Акакиевич хотел было уже закричать «караул», как другой приставил ему к самому рту кулак величиною в чиновничью голову, примолвив: «А вот только крикни!»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72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а\Desktop\0_abc6_b9f8b757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576" y="692696"/>
            <a:ext cx="3851920" cy="496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4348" y="5715016"/>
            <a:ext cx="227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/>
              </a:rPr>
              <a:t>Худ. Веточка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714356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"Акакий Акакиевич чувствовал только, как сняли с него шинель, дали ему пинка поленом, и он упал навзничь в снег и ничего уж больше не чувствовал. Чрез несколько минут он опомнился и поднялся на ноги, но уж никого не было. Он чувствовал, что в поле холодно и шинели нет, стал кричать, но голос, казалось, и не думал долетать до концов площади."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13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1765" y="188640"/>
            <a:ext cx="5231129" cy="48965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a typeface="Calibri"/>
                <a:cs typeface="Times New Roman"/>
              </a:rPr>
              <a:t/>
            </a:r>
            <a:br>
              <a:rPr lang="ru-RU" b="1" dirty="0">
                <a:ea typeface="Calibri"/>
                <a:cs typeface="Times New Roman"/>
              </a:rPr>
            </a:br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«Отчаянный</a:t>
            </a:r>
            <a:r>
              <a:rPr lang="ru-RU" sz="4000" b="1" dirty="0">
                <a:latin typeface="Times New Roman" pitchFamily="18" charset="0"/>
                <a:ea typeface="Calibri"/>
                <a:cs typeface="Times New Roman" pitchFamily="18" charset="0"/>
              </a:rPr>
              <a:t>, не уставая кричать, пустился он бежать через площадь прямо к будке, подле которой стоял </a:t>
            </a:r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будочник»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ра\Desktop\0_abc7_b41267d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318" y="491449"/>
            <a:ext cx="3600400" cy="504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1118" y="5500702"/>
            <a:ext cx="3116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/>
              </a:rPr>
              <a:t>Худ. </a:t>
            </a:r>
            <a:r>
              <a:rPr lang="ru-RU" sz="2800" b="1" dirty="0" err="1" smtClean="0">
                <a:latin typeface="Times New Roman"/>
              </a:rPr>
              <a:t>Кукрыниксы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4161424126"/>
      </p:ext>
    </p:extLst>
  </p:cSld>
  <p:clrMapOvr>
    <a:masterClrMapping/>
  </p:clrMapOvr>
  <p:transition spd="slow" advTm="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1142984"/>
            <a:ext cx="4335528" cy="409046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«Акакий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Акакиевич прибежал домой в совершенном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беспорядке: волосы, которые еще водились у него в небольшом количестве на висках и затылке, совершенно растрепались; бок и грудь и все панталоны были в снегу. 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Ира\Desktop\0_abc9_ffd14d7d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353295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1428" y="5949280"/>
            <a:ext cx="3720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/>
              </a:rPr>
              <a:t>Художник </a:t>
            </a:r>
            <a:r>
              <a:rPr lang="ru-RU" sz="2800" b="1" dirty="0">
                <a:latin typeface="Times New Roman"/>
              </a:rPr>
              <a:t>Н.Альтман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079277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Tm="7000">
        <p14:warp dir="in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6643734" cy="250033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/>
              </a:rPr>
              <a:t>Акакий Акакиевич у значительного </a:t>
            </a:r>
            <a:r>
              <a:rPr lang="ru-RU" sz="4000" b="1" dirty="0" smtClean="0">
                <a:latin typeface="Times New Roman"/>
              </a:rPr>
              <a:t>лица</a:t>
            </a:r>
            <a:r>
              <a:rPr lang="ru-RU" sz="4000" b="1" dirty="0">
                <a:latin typeface="Times New Roman"/>
              </a:rPr>
              <a:t> </a:t>
            </a:r>
            <a:r>
              <a:rPr lang="ru-RU" sz="4000" b="1" dirty="0" smtClean="0">
                <a:latin typeface="Times New Roman"/>
              </a:rPr>
              <a:t/>
            </a:r>
            <a:br>
              <a:rPr lang="ru-RU" sz="4000" b="1" dirty="0" smtClean="0">
                <a:latin typeface="Times New Roman"/>
              </a:rPr>
            </a:br>
            <a:endParaRPr lang="ru-RU" sz="4000" b="1" dirty="0"/>
          </a:p>
        </p:txBody>
      </p:sp>
      <p:pic>
        <p:nvPicPr>
          <p:cNvPr id="3074" name="Picture 2" descr="C:\Users\Ира\Desktop\0_abce_644ed84c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14488"/>
            <a:ext cx="3744416" cy="409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2" y="5805264"/>
            <a:ext cx="48577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Художник 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Ю. Игнатьев</a:t>
            </a:r>
            <a:endParaRPr lang="ru-RU" sz="28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785926"/>
            <a:ext cx="3286148" cy="407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86314" y="5857892"/>
            <a:ext cx="3887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Художник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Г.Тарасенко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76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000">
        <p14:flip dir="r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а\Desktop\0_abc1_71ad2232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428868"/>
            <a:ext cx="5857916" cy="364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4546" y="5929330"/>
            <a:ext cx="4461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Худ. </a:t>
            </a:r>
            <a:r>
              <a:rPr lang="ru-RU" sz="2800" b="1" dirty="0" err="1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Н.Тулегенова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.</a:t>
            </a:r>
            <a:endParaRPr lang="ru-RU" sz="28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290"/>
            <a:ext cx="87154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сошел с лестницы, как вышел на улицу, ничего уж этого не помнил Акакий Акакиевич. Он не слышал ни рук, ни ног. В жизнь свою он не был еще так сильно распечен генералом, да еще и чужим. Он шел по вьюге, свистевшей в улицах, разинув рот, сбиваясь с тротуаров; ветер, по петербургскому обычаю, дул на него со всех четырех сторон, из всех переулков. Вмиг надуло ему в горло жабу, и добрался он домой, не в силах будучи сказать ни одного слова; весь распух и слег в постель.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329791"/>
      </p:ext>
    </p:extLst>
  </p:cSld>
  <p:clrMapOvr>
    <a:masterClrMapping/>
  </p:clrMapOvr>
  <p:transition spd="slow" advTm="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а\Desktop\0_abd2_325325c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032448" cy="554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19073" y="5992503"/>
            <a:ext cx="4953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Неизвестный художник</a:t>
            </a:r>
            <a:endParaRPr lang="ru-RU" sz="28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85723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«Слышал ли Акакий Акакиевич эти произнесенные роковые для него слова, а если и слышал, произвели ли они на него потрясающее действие, пожалел ли он о горемычной своей жизни, – ничего это не известно, потому что он находился все время в бреду и жару. Явления, одно другого страннее, представлялись ему беспрестанно».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9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6000">
        <p14:prism dir="u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а\Desktop\0_abd5_bbfefc6a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4104456" cy="587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1881" y="6072206"/>
            <a:ext cx="4380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Художник Ю. Игнатьев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714356"/>
            <a:ext cx="35004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«Наконец бедный Акакий Акакиевич испустил дух. Акакия Акакиевича свезли и похоронили</a:t>
            </a:r>
            <a:r>
              <a:rPr lang="ru-RU" sz="2400" dirty="0" smtClean="0"/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Петербург остался без Акакия Акакиевича, как будто бы в нем его и никогда не было».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154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7000">
        <p14:window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9503" y="201247"/>
            <a:ext cx="4914497" cy="4031526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Акакий Акакиевич в департаменте</a:t>
            </a:r>
            <a:br>
              <a:rPr lang="ru-RU" sz="4800" b="1" dirty="0" smtClean="0"/>
            </a:br>
            <a:endParaRPr lang="ru-RU" sz="4800" b="1" dirty="0"/>
          </a:p>
        </p:txBody>
      </p:sp>
      <p:pic>
        <p:nvPicPr>
          <p:cNvPr id="4098" name="Picture 2" descr="C:\Users\Ира\Desktop\0_a9a7_fb6f74d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170" y="227856"/>
            <a:ext cx="4137752" cy="55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2844" y="5715016"/>
            <a:ext cx="5000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>
                <a:solidFill>
                  <a:prstClr val="black"/>
                </a:solidFill>
                <a:ea typeface="+mj-ea"/>
                <a:cs typeface="+mj-cs"/>
              </a:rPr>
              <a:t>Художники </a:t>
            </a:r>
            <a:r>
              <a:rPr lang="ru-RU" sz="2800" b="1" dirty="0" err="1">
                <a:solidFill>
                  <a:prstClr val="black"/>
                </a:solidFill>
                <a:ea typeface="+mj-ea"/>
                <a:cs typeface="+mj-cs"/>
              </a:rPr>
              <a:t>Кукрыниксы</a:t>
            </a:r>
            <a:r>
              <a:rPr lang="ru-RU" sz="2800" b="1" dirty="0">
                <a:solidFill>
                  <a:prstClr val="black"/>
                </a:solidFill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9925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000">
        <p14:flip dir="r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-fotki.yandex.ru/get/3600/migalka67.4/0_abd9_97c4787f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571900" cy="53578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5786454"/>
            <a:ext cx="3408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Художник Ю.Игнатьев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302359"/>
            <a:ext cx="492919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«По Петербургу пронеслись вдруг слухи, что у Калинкина моста и далеко подальше стал показываться по ночам мертвец в виде чиновника, ищущего какой-то утащенной шинели и под видом стащенной шинели сдирающий со всех плеч, не разбирая чина и звания, всякие шинели: на кошках, на бобрах, на вате, енотовые, лисьи, медвежьи шубы – словом, всякого рода меха и кожи, какие только придумали люди для прикрытия собственной. Один из департаментских чиновников видел своими глазами мертвеца и узнал в нем тотчас Акакия Акакиевича; но это внушило ему, однако же, такой страх, что он бросился бежать со всех ног и оттого не мог хорошенько рассмотреть, а видел только, как тот издали погрозил ему пальцем».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а\Desktop\0_abd7_ca40e4ba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70556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71470" y="5572140"/>
            <a:ext cx="4475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Художник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Н.Альтман</a:t>
            </a:r>
            <a:endParaRPr lang="ru-RU" sz="24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302359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«Вдруг почувствовал значительное лицо, что его ухватил кто-то весьма крепко за воротник. Обернувшись, он заметил человека небольшого роста, в старом поношенном вицмундире, и не без ужаса узнал в нем Акакия Акакиевича. Лицо чиновника было бледно, как снег, и глядело совершенным мертвецом. Но ужас значительного лица превзошел все границы, когда он увидел, что рот мертвеца покривился и, пахнувши на него страшно могилою, произнес такие речи: «А! так вот ты наконец! наконец я тебя того, поймал за воротник! твоей-то шинели мне и нужно! не похлопотал об моей, да еще и распек, – отдавай же теперь свою!» Бедное значительное лицо чуть не умер».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39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000">
        <p14:flip dir="r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43040" y="2928934"/>
            <a:ext cx="8950812" cy="244827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Автор:</a:t>
            </a:r>
            <a:r>
              <a:rPr lang="uk-UA" sz="4000" b="1" dirty="0" smtClean="0"/>
              <a:t> </a:t>
            </a:r>
            <a:br>
              <a:rPr lang="uk-UA" sz="4000" b="1" dirty="0" smtClean="0"/>
            </a:br>
            <a:r>
              <a:rPr lang="uk-UA" sz="4000" b="1" dirty="0" err="1" smtClean="0"/>
              <a:t>ученица</a:t>
            </a:r>
            <a:r>
              <a:rPr lang="uk-UA" sz="4000" b="1" dirty="0" smtClean="0"/>
              <a:t> 9-Б </a:t>
            </a:r>
            <a:r>
              <a:rPr lang="uk-UA" sz="4000" b="1" dirty="0" err="1" smtClean="0"/>
              <a:t>класса</a:t>
            </a: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err="1" smtClean="0"/>
              <a:t>Греб</a:t>
            </a:r>
            <a:r>
              <a:rPr lang="ru-RU" sz="4000" b="1" dirty="0">
                <a:latin typeface="Arial"/>
              </a:rPr>
              <a:t>ё</a:t>
            </a:r>
            <a:r>
              <a:rPr lang="uk-UA" sz="4000" b="1" dirty="0" err="1" smtClean="0"/>
              <a:t>нковской</a:t>
            </a:r>
            <a:r>
              <a:rPr lang="uk-UA" sz="4000" b="1" dirty="0" smtClean="0"/>
              <a:t> </a:t>
            </a:r>
            <a:r>
              <a:rPr lang="uk-UA" sz="4000" b="1" dirty="0" err="1" smtClean="0"/>
              <a:t>гимназии</a:t>
            </a: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>Цимбал </a:t>
            </a:r>
            <a:r>
              <a:rPr lang="uk-UA" sz="4000" b="1" dirty="0" err="1" smtClean="0"/>
              <a:t>Ирина</a:t>
            </a:r>
            <a:r>
              <a:rPr lang="uk-UA" sz="4000" b="1" dirty="0" smtClean="0"/>
              <a:t>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204724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7000">
        <p14:ripple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548680"/>
            <a:ext cx="4680520" cy="2952150"/>
          </a:xfrm>
        </p:spPr>
        <p:txBody>
          <a:bodyPr>
            <a:noAutofit/>
          </a:bodyPr>
          <a:lstStyle/>
          <a:p>
            <a:r>
              <a:rPr lang="ru-RU" b="1" dirty="0">
                <a:ea typeface="Calibri"/>
                <a:cs typeface="Times New Roman"/>
              </a:rPr>
              <a:t>Акакий </a:t>
            </a:r>
            <a:r>
              <a:rPr lang="ru-RU" b="1" dirty="0" smtClean="0">
                <a:ea typeface="Calibri"/>
                <a:cs typeface="Times New Roman"/>
              </a:rPr>
              <a:t>Акакиевич </a:t>
            </a:r>
            <a:r>
              <a:rPr lang="ru-RU" b="1" dirty="0">
                <a:ea typeface="Calibri"/>
                <a:cs typeface="Times New Roman"/>
              </a:rPr>
              <a:t>в </a:t>
            </a:r>
            <a:r>
              <a:rPr lang="ru-RU" b="1" dirty="0" smtClean="0">
                <a:ea typeface="Calibri"/>
                <a:cs typeface="Times New Roman"/>
              </a:rPr>
              <a:t>департаменте</a:t>
            </a:r>
            <a:br>
              <a:rPr lang="ru-RU" b="1" dirty="0" smtClean="0">
                <a:ea typeface="Calibri"/>
                <a:cs typeface="Times New Roman"/>
              </a:rPr>
            </a:br>
            <a:endParaRPr lang="ru-RU" b="1" dirty="0"/>
          </a:p>
        </p:txBody>
      </p:sp>
      <p:pic>
        <p:nvPicPr>
          <p:cNvPr id="5122" name="Picture 2" descr="C:\Users\Ира\Desktop\0_a9a9_3edd855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7154"/>
            <a:ext cx="5053433" cy="357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2976" y="4500570"/>
            <a:ext cx="3653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Худ. </a:t>
            </a: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Н.Тулегенова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35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7000">
        <p14:prism isInverted="1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476672"/>
            <a:ext cx="4701208" cy="374441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/>
              </a:rPr>
              <a:t>«</a:t>
            </a:r>
            <a:r>
              <a:rPr lang="ru-RU" b="1" dirty="0">
                <a:latin typeface="Times New Roman"/>
              </a:rPr>
              <a:t>Оставьте меня. Зачем вы меня обижаете?»</a:t>
            </a:r>
            <a:r>
              <a:rPr lang="ru-RU" b="1" dirty="0">
                <a:latin typeface="Arial"/>
              </a:rPr>
              <a:t/>
            </a:r>
            <a:br>
              <a:rPr lang="ru-RU" b="1" dirty="0">
                <a:latin typeface="Arial"/>
              </a:rPr>
            </a:br>
            <a:endParaRPr lang="ru-RU" b="1" dirty="0"/>
          </a:p>
        </p:txBody>
      </p:sp>
      <p:pic>
        <p:nvPicPr>
          <p:cNvPr id="1026" name="Picture 2" descr="C:\Users\Ира\Desktop\0_a9aa_5990d2a6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76205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4348" y="5286388"/>
            <a:ext cx="3532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Худ. </a:t>
            </a: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Кукрыниксы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36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000">
        <p14:prism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11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/>
              </a:rPr>
              <a:t>"</a:t>
            </a:r>
            <a:r>
              <a:rPr lang="ru-RU" b="1" dirty="0">
                <a:latin typeface="Arial"/>
              </a:rPr>
              <a:t>Труд всей его жизни"</a:t>
            </a:r>
            <a:endParaRPr lang="ru-RU" b="1" dirty="0"/>
          </a:p>
        </p:txBody>
      </p:sp>
      <p:pic>
        <p:nvPicPr>
          <p:cNvPr id="1026" name="Picture 2" descr="C:\Users\Ира\Desktop\0_a9ac_400498a7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6145297" cy="361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38209" y="5429264"/>
            <a:ext cx="4748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Художник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Н.Альтман.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95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7000">
        <p14:gallery dir="l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335638"/>
            <a:ext cx="4174076" cy="273630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"/>
              </a:rPr>
              <a:t>Акакий Акакиевич  после работы </a:t>
            </a:r>
            <a:br>
              <a:rPr lang="ru-RU" sz="4000" b="1" dirty="0" smtClean="0">
                <a:latin typeface="Arial"/>
              </a:rPr>
            </a:br>
            <a:endParaRPr lang="ru-RU" sz="4000" b="1" dirty="0"/>
          </a:p>
        </p:txBody>
      </p:sp>
      <p:pic>
        <p:nvPicPr>
          <p:cNvPr id="1026" name="Picture 2" descr="C:\Users\Ира\Desktop\0_a9af_98ca327d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3344"/>
            <a:ext cx="3744416" cy="511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2910" y="5500702"/>
            <a:ext cx="570175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Художник </a:t>
            </a: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Ю.Норштейн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54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000">
        <p14:flip dir="r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83495"/>
            <a:ext cx="4042792" cy="367240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/>
              </a:rPr>
              <a:t>Акакий </a:t>
            </a:r>
            <a:r>
              <a:rPr lang="ru-RU" b="1" dirty="0">
                <a:latin typeface="Times New Roman"/>
              </a:rPr>
              <a:t>Акакиевич и сильный мороз</a:t>
            </a:r>
            <a:endParaRPr lang="ru-RU" b="1" dirty="0"/>
          </a:p>
        </p:txBody>
      </p:sp>
      <p:pic>
        <p:nvPicPr>
          <p:cNvPr id="2050" name="Picture 2" descr="C:\Users\Ира\Desktop\0_a9b2_9e4ac95d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428604"/>
            <a:ext cx="513108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1472" y="5357826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Художник 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Ю.Игнатьев.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579376941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380243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/>
              </a:rPr>
              <a:t>Акакий </a:t>
            </a:r>
            <a:r>
              <a:rPr lang="ru-RU" sz="4000" b="1" dirty="0">
                <a:latin typeface="Arial"/>
              </a:rPr>
              <a:t>Акакиевич у портного.</a:t>
            </a:r>
            <a:endParaRPr lang="ru-RU" b="1" dirty="0"/>
          </a:p>
        </p:txBody>
      </p:sp>
      <p:pic>
        <p:nvPicPr>
          <p:cNvPr id="3074" name="Picture 2" descr="C:\Users\Ира\Desktop\0_a9b4_dfb3f90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13480"/>
            <a:ext cx="4239994" cy="55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9086" y="5880215"/>
            <a:ext cx="53816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Художник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Ю.Игнатьев.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312057"/>
      </p:ext>
    </p:extLst>
  </p:cSld>
  <p:clrMapOvr>
    <a:masterClrMapping/>
  </p:clrMapOvr>
  <p:transition spd="slow" advTm="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987</Words>
  <Application>Microsoft Office PowerPoint</Application>
  <PresentationFormat>Экран (4:3)</PresentationFormat>
  <Paragraphs>64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Н.В. Гоголь  «Шинель»</vt:lpstr>
      <vt:lpstr>Выбор имени Акакию Акакиевичу. </vt:lpstr>
      <vt:lpstr>Акакий Акакиевич в департаменте </vt:lpstr>
      <vt:lpstr>Акакий Акакиевич в департаменте </vt:lpstr>
      <vt:lpstr>«Оставьте меня. Зачем вы меня обижаете?» </vt:lpstr>
      <vt:lpstr>"Труд всей его жизни"</vt:lpstr>
      <vt:lpstr>Акакий Акакиевич  после работы  </vt:lpstr>
      <vt:lpstr>Акакий Акакиевич и сильный мороз</vt:lpstr>
      <vt:lpstr>Акакий Акакиевич у портного.</vt:lpstr>
      <vt:lpstr> «Нет, нельзя поправить: худой гардероб!»</vt:lpstr>
      <vt:lpstr>«Уж новую я вам сошью беспримерно, в этом извольте положиться, старанье приложим».</vt:lpstr>
      <vt:lpstr>Примерка новой шинели.</vt:lpstr>
      <vt:lpstr>Примерка новой шинели </vt:lpstr>
      <vt:lpstr>Акакий Акакиевич в новой шинели на пути в департамент. </vt:lpstr>
      <vt:lpstr>Слайд 15</vt:lpstr>
      <vt:lpstr>Акакий Акакиевич  направляется в гости </vt:lpstr>
      <vt:lpstr>Окраина Петербурга. </vt:lpstr>
      <vt:lpstr>Обратный путь Акакия Акакиевча </vt:lpstr>
      <vt:lpstr>Обратный путь Акакия Акакиевча </vt:lpstr>
      <vt:lpstr>Слайд 20</vt:lpstr>
      <vt:lpstr>Слайд 21</vt:lpstr>
      <vt:lpstr>Слайд 22</vt:lpstr>
      <vt:lpstr>Слайд 23</vt:lpstr>
      <vt:lpstr> «Отчаянный, не уставая кричать, пустился он бежать через площадь прямо к будке, подле которой стоял  будочник»</vt:lpstr>
      <vt:lpstr>«Акакий Акакиевич прибежал домой в совершенном беспорядке: волосы, которые еще водились у него в небольшом количестве на висках и затылке, совершенно растрепались; бок и грудь и все панталоны были в снегу. »</vt:lpstr>
      <vt:lpstr>Акакий Акакиевич у значительного лица  </vt:lpstr>
      <vt:lpstr>Слайд 27</vt:lpstr>
      <vt:lpstr>Слайд 28</vt:lpstr>
      <vt:lpstr>Слайд 29</vt:lpstr>
      <vt:lpstr>Слайд 30</vt:lpstr>
      <vt:lpstr>Слайд 31</vt:lpstr>
      <vt:lpstr>Автор:  ученица 9-Б класса Гребёнковской гимназии Цимбал Ирина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Ира</dc:creator>
  <cp:lastModifiedBy>Admin</cp:lastModifiedBy>
  <cp:revision>45</cp:revision>
  <dcterms:created xsi:type="dcterms:W3CDTF">2014-05-24T10:46:01Z</dcterms:created>
  <dcterms:modified xsi:type="dcterms:W3CDTF">2014-12-06T19:44:53Z</dcterms:modified>
</cp:coreProperties>
</file>