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71" r:id="rId6"/>
    <p:sldId id="266" r:id="rId7"/>
    <p:sldId id="259" r:id="rId8"/>
    <p:sldId id="260" r:id="rId9"/>
    <p:sldId id="270" r:id="rId10"/>
    <p:sldId id="261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2D46-1935-426D-9974-985252E6D371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F3E7-4CE0-41F6-971C-F23538B67E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2D46-1935-426D-9974-985252E6D371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F3E7-4CE0-41F6-971C-F23538B67E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2D46-1935-426D-9974-985252E6D371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F3E7-4CE0-41F6-971C-F23538B67E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2D46-1935-426D-9974-985252E6D371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F3E7-4CE0-41F6-971C-F23538B67E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2D46-1935-426D-9974-985252E6D371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F3E7-4CE0-41F6-971C-F23538B67E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2D46-1935-426D-9974-985252E6D371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F3E7-4CE0-41F6-971C-F23538B67E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2D46-1935-426D-9974-985252E6D371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F3E7-4CE0-41F6-971C-F23538B67E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2D46-1935-426D-9974-985252E6D371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F3E7-4CE0-41F6-971C-F23538B67E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2D46-1935-426D-9974-985252E6D371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F3E7-4CE0-41F6-971C-F23538B67E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2D46-1935-426D-9974-985252E6D371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F3E7-4CE0-41F6-971C-F23538B67E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2D46-1935-426D-9974-985252E6D371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F3E7-4CE0-41F6-971C-F23538B67E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file:///D:\&#1082;&#1072;&#1088;&#1090;&#1080;&#1085;&#1082;&#1080;%20&#1092;&#1086;&#1085;&#1099;\27460178.jp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r:link="rId14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22D46-1935-426D-9974-985252E6D371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6F3E7-4CE0-41F6-971C-F23538B67E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rot="20887471">
            <a:off x="945097" y="1761852"/>
            <a:ext cx="7483139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Доба</a:t>
            </a:r>
            <a: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8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8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Просвтіництва</a:t>
            </a:r>
            <a:endParaRPr lang="ru-RU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картинки фоны\274601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03275"/>
            <a:ext cx="8229600" cy="555468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>
                <a:solidFill>
                  <a:srgbClr val="C00000"/>
                </a:solidFill>
              </a:rPr>
              <a:t>Дух </a:t>
            </a:r>
            <a:r>
              <a:rPr lang="ru-RU" b="1" dirty="0" err="1" smtClean="0">
                <a:solidFill>
                  <a:srgbClr val="C00000"/>
                </a:solidFill>
              </a:rPr>
              <a:t>Просвітництва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знайшов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вияв</a:t>
            </a:r>
            <a:r>
              <a:rPr lang="ru-RU" b="1" dirty="0" smtClean="0">
                <a:solidFill>
                  <a:srgbClr val="C00000"/>
                </a:solidFill>
              </a:rPr>
              <a:t> у </a:t>
            </a:r>
            <a:r>
              <a:rPr lang="ru-RU" b="1" dirty="0" err="1" smtClean="0">
                <a:solidFill>
                  <a:srgbClr val="C00000"/>
                </a:solidFill>
              </a:rPr>
              <a:t>різних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галузях</a:t>
            </a:r>
            <a:r>
              <a:rPr lang="ru-RU" b="1" dirty="0" smtClean="0">
                <a:solidFill>
                  <a:srgbClr val="C00000"/>
                </a:solidFill>
              </a:rPr>
              <a:t>: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у </a:t>
            </a:r>
            <a:r>
              <a:rPr lang="ru-RU" b="1" dirty="0" err="1" smtClean="0">
                <a:solidFill>
                  <a:srgbClr val="C00000"/>
                </a:solidFill>
              </a:rPr>
              <a:t>філософії</a:t>
            </a:r>
            <a:r>
              <a:rPr lang="ru-RU" b="1" dirty="0" smtClean="0">
                <a:solidFill>
                  <a:srgbClr val="C00000"/>
                </a:solidFill>
              </a:rPr>
              <a:t> (Дж. Локк, К. А. </a:t>
            </a:r>
            <a:r>
              <a:rPr lang="ru-RU" b="1" dirty="0" err="1" smtClean="0">
                <a:solidFill>
                  <a:srgbClr val="C00000"/>
                </a:solidFill>
              </a:rPr>
              <a:t>Гельвецій</a:t>
            </a:r>
            <a:r>
              <a:rPr lang="ru-RU" b="1" dirty="0" smtClean="0">
                <a:solidFill>
                  <a:srgbClr val="C00000"/>
                </a:solidFill>
              </a:rPr>
              <a:t>, Е. Е. К. </a:t>
            </a:r>
            <a:r>
              <a:rPr lang="ru-RU" b="1" dirty="0" err="1" smtClean="0">
                <a:solidFill>
                  <a:srgbClr val="C00000"/>
                </a:solidFill>
              </a:rPr>
              <a:t>Шефтсбері</a:t>
            </a:r>
            <a:r>
              <a:rPr lang="ru-RU" b="1" dirty="0" smtClean="0">
                <a:solidFill>
                  <a:srgbClr val="C00000"/>
                </a:solidFill>
              </a:rPr>
              <a:t> та  </a:t>
            </a:r>
            <a:r>
              <a:rPr lang="ru-RU" b="1" dirty="0" err="1" smtClean="0">
                <a:solidFill>
                  <a:srgbClr val="C00000"/>
                </a:solidFill>
              </a:rPr>
              <a:t>ін</a:t>
            </a:r>
            <a:r>
              <a:rPr lang="ru-RU" b="1" dirty="0" smtClean="0">
                <a:solidFill>
                  <a:srgbClr val="C00000"/>
                </a:solidFill>
              </a:rPr>
              <a:t>.),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в </a:t>
            </a:r>
            <a:r>
              <a:rPr lang="ru-RU" b="1" dirty="0" err="1" smtClean="0">
                <a:solidFill>
                  <a:srgbClr val="C00000"/>
                </a:solidFill>
              </a:rPr>
              <a:t>літературі</a:t>
            </a:r>
            <a:r>
              <a:rPr lang="ru-RU" b="1" dirty="0" smtClean="0">
                <a:solidFill>
                  <a:srgbClr val="C00000"/>
                </a:solidFill>
              </a:rPr>
              <a:t>  (Вольтер, Д. </a:t>
            </a:r>
            <a:r>
              <a:rPr lang="ru-RU" b="1" dirty="0" err="1" smtClean="0">
                <a:solidFill>
                  <a:srgbClr val="C00000"/>
                </a:solidFill>
              </a:rPr>
              <a:t>Дідро</a:t>
            </a:r>
            <a:r>
              <a:rPr lang="ru-RU" b="1" dirty="0" smtClean="0">
                <a:solidFill>
                  <a:srgbClr val="C00000"/>
                </a:solidFill>
              </a:rPr>
              <a:t>, Ш. Л. </a:t>
            </a:r>
            <a:r>
              <a:rPr lang="ru-RU" b="1" dirty="0" err="1" smtClean="0">
                <a:solidFill>
                  <a:srgbClr val="C00000"/>
                </a:solidFill>
              </a:rPr>
              <a:t>Монтеск'є</a:t>
            </a:r>
            <a:r>
              <a:rPr lang="ru-RU" b="1" dirty="0" smtClean="0">
                <a:solidFill>
                  <a:srgbClr val="C00000"/>
                </a:solidFill>
              </a:rPr>
              <a:t>, Дж. </a:t>
            </a:r>
            <a:r>
              <a:rPr lang="ru-RU" b="1" dirty="0" err="1" smtClean="0">
                <a:solidFill>
                  <a:srgbClr val="C00000"/>
                </a:solidFill>
              </a:rPr>
              <a:t>Свіфт</a:t>
            </a:r>
            <a:r>
              <a:rPr lang="ru-RU" b="1" dirty="0" smtClean="0">
                <a:solidFill>
                  <a:srgbClr val="C00000"/>
                </a:solidFill>
              </a:rPr>
              <a:t>, Д. Дефо, </a:t>
            </a:r>
            <a:r>
              <a:rPr lang="ru-RU" b="1" dirty="0" err="1" smtClean="0">
                <a:solidFill>
                  <a:srgbClr val="C00000"/>
                </a:solidFill>
              </a:rPr>
              <a:t>Г.Філдінг</a:t>
            </a:r>
            <a:r>
              <a:rPr lang="ru-RU" b="1" dirty="0" smtClean="0">
                <a:solidFill>
                  <a:srgbClr val="C00000"/>
                </a:solidFill>
              </a:rPr>
              <a:t>, Й. В. </a:t>
            </a:r>
            <a:r>
              <a:rPr lang="ru-RU" b="1" dirty="0" err="1" smtClean="0">
                <a:solidFill>
                  <a:srgbClr val="C00000"/>
                </a:solidFill>
              </a:rPr>
              <a:t>Ґете</a:t>
            </a:r>
            <a:r>
              <a:rPr lang="ru-RU" b="1" dirty="0" smtClean="0">
                <a:solidFill>
                  <a:srgbClr val="C00000"/>
                </a:solidFill>
              </a:rPr>
              <a:t>, Ф. Шиллер, Г. Е. </a:t>
            </a:r>
            <a:r>
              <a:rPr lang="ru-RU" b="1" dirty="0" err="1" smtClean="0">
                <a:solidFill>
                  <a:srgbClr val="C00000"/>
                </a:solidFill>
              </a:rPr>
              <a:t>Лессінг</a:t>
            </a:r>
            <a:r>
              <a:rPr lang="ru-RU" b="1" dirty="0" smtClean="0">
                <a:solidFill>
                  <a:srgbClr val="C00000"/>
                </a:solidFill>
              </a:rPr>
              <a:t>, Й. Г. Гердер та </a:t>
            </a:r>
            <a:r>
              <a:rPr lang="ru-RU" b="1" dirty="0" err="1" smtClean="0">
                <a:solidFill>
                  <a:srgbClr val="C00000"/>
                </a:solidFill>
              </a:rPr>
              <a:t>ін</a:t>
            </a:r>
            <a:r>
              <a:rPr lang="ru-RU" b="1" dirty="0" smtClean="0">
                <a:solidFill>
                  <a:srgbClr val="C00000"/>
                </a:solidFill>
              </a:rPr>
              <a:t>.)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у </a:t>
            </a:r>
            <a:r>
              <a:rPr lang="ru-RU" b="1" dirty="0" err="1" smtClean="0">
                <a:solidFill>
                  <a:srgbClr val="C00000"/>
                </a:solidFill>
              </a:rPr>
              <a:t>живопису</a:t>
            </a:r>
            <a:r>
              <a:rPr lang="ru-RU" b="1" dirty="0" smtClean="0">
                <a:solidFill>
                  <a:srgbClr val="C00000"/>
                </a:solidFill>
              </a:rPr>
              <a:t> (В. Хогарт, Т. Гейнсборо, Ж. Б. Грез, Ж. Б. С. Шарден та </a:t>
            </a:r>
            <a:r>
              <a:rPr lang="ru-RU" b="1" dirty="0" err="1" smtClean="0">
                <a:solidFill>
                  <a:srgbClr val="C00000"/>
                </a:solidFill>
              </a:rPr>
              <a:t>ін</a:t>
            </a:r>
            <a:r>
              <a:rPr lang="ru-RU" b="1" dirty="0" smtClean="0">
                <a:solidFill>
                  <a:srgbClr val="C00000"/>
                </a:solidFill>
              </a:rPr>
              <a:t>.), 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у </a:t>
            </a:r>
            <a:r>
              <a:rPr lang="ru-RU" b="1" dirty="0" err="1" smtClean="0">
                <a:solidFill>
                  <a:srgbClr val="C00000"/>
                </a:solidFill>
              </a:rPr>
              <a:t>музиці</a:t>
            </a:r>
            <a:r>
              <a:rPr lang="ru-RU" b="1" dirty="0" smtClean="0">
                <a:solidFill>
                  <a:srgbClr val="C00000"/>
                </a:solidFill>
              </a:rPr>
              <a:t> (Й. С. Бах, Й. Гайдн, </a:t>
            </a:r>
            <a:r>
              <a:rPr lang="ru-RU" b="1" dirty="0" err="1" smtClean="0">
                <a:solidFill>
                  <a:srgbClr val="C00000"/>
                </a:solidFill>
              </a:rPr>
              <a:t>Глюк</a:t>
            </a:r>
            <a:r>
              <a:rPr lang="ru-RU" b="1" dirty="0" smtClean="0">
                <a:solidFill>
                  <a:srgbClr val="C00000"/>
                </a:solidFill>
              </a:rPr>
              <a:t> та </a:t>
            </a:r>
            <a:r>
              <a:rPr lang="ru-RU" b="1" dirty="0" err="1" smtClean="0">
                <a:solidFill>
                  <a:srgbClr val="C00000"/>
                </a:solidFill>
              </a:rPr>
              <a:t>ін</a:t>
            </a:r>
            <a:r>
              <a:rPr lang="ru-RU" b="1" dirty="0" smtClean="0">
                <a:solidFill>
                  <a:srgbClr val="C00000"/>
                </a:solidFill>
              </a:rPr>
              <a:t>.),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у </a:t>
            </a:r>
            <a:r>
              <a:rPr lang="ru-RU" b="1" dirty="0" err="1" smtClean="0">
                <a:solidFill>
                  <a:srgbClr val="C00000"/>
                </a:solidFill>
              </a:rPr>
              <a:t>скульптурі</a:t>
            </a:r>
            <a:r>
              <a:rPr lang="ru-RU" b="1" dirty="0" smtClean="0">
                <a:solidFill>
                  <a:srgbClr val="C00000"/>
                </a:solidFill>
              </a:rPr>
              <a:t> (Е. М. Фальконе, Ж. А. </a:t>
            </a:r>
            <a:r>
              <a:rPr lang="ru-RU" b="1" dirty="0" err="1" smtClean="0">
                <a:solidFill>
                  <a:srgbClr val="C00000"/>
                </a:solidFill>
              </a:rPr>
              <a:t>Гудон</a:t>
            </a:r>
            <a:r>
              <a:rPr lang="ru-RU" b="1" dirty="0" smtClean="0">
                <a:solidFill>
                  <a:srgbClr val="C00000"/>
                </a:solidFill>
              </a:rPr>
              <a:t> та </a:t>
            </a:r>
            <a:r>
              <a:rPr lang="ru-RU" b="1" dirty="0" err="1" smtClean="0">
                <a:solidFill>
                  <a:srgbClr val="C00000"/>
                </a:solidFill>
              </a:rPr>
              <a:t>ін</a:t>
            </a:r>
            <a:r>
              <a:rPr lang="ru-RU" b="1" dirty="0" smtClean="0">
                <a:solidFill>
                  <a:srgbClr val="C00000"/>
                </a:solidFill>
              </a:rPr>
              <a:t>.)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C00000"/>
                </a:solidFill>
              </a:rPr>
              <a:t>Жанри літератури доби Просвітництва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1500174"/>
          <a:ext cx="8001056" cy="5105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14776"/>
                <a:gridCol w="42862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Жанр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Автор, назва твору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uk-UA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Епістолярний роман (</a:t>
                      </a:r>
                      <a:r>
                        <a:rPr kumimoji="0" lang="uk-UA" sz="14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роман</a:t>
                      </a:r>
                      <a:r>
                        <a:rPr kumimoji="0" lang="uk-UA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у листах)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Й. В. Гете </a:t>
                      </a:r>
                      <a:r>
                        <a:rPr lang="uk-UA" sz="1400" dirty="0" err="1" smtClean="0"/>
                        <a:t>“Страждання</a:t>
                      </a:r>
                      <a:r>
                        <a:rPr lang="uk-UA" sz="1400" dirty="0" smtClean="0"/>
                        <a:t> молодого </a:t>
                      </a:r>
                      <a:r>
                        <a:rPr lang="uk-UA" sz="1400" dirty="0" err="1" smtClean="0"/>
                        <a:t>Вертера”</a:t>
                      </a:r>
                      <a:r>
                        <a:rPr lang="uk-UA" sz="1400" dirty="0" smtClean="0"/>
                        <a:t>, Ж. Ж. </a:t>
                      </a:r>
                      <a:r>
                        <a:rPr lang="uk-UA" sz="1400" dirty="0" err="1" smtClean="0"/>
                        <a:t>руссо</a:t>
                      </a:r>
                      <a:r>
                        <a:rPr lang="uk-UA" sz="1400" dirty="0" smtClean="0"/>
                        <a:t> </a:t>
                      </a:r>
                      <a:r>
                        <a:rPr lang="uk-UA" sz="1400" dirty="0" err="1" smtClean="0"/>
                        <a:t>“Юлія</a:t>
                      </a:r>
                      <a:r>
                        <a:rPr lang="uk-UA" sz="1400" dirty="0" smtClean="0"/>
                        <a:t>. Або нова </a:t>
                      </a:r>
                      <a:r>
                        <a:rPr lang="uk-UA" sz="1400" dirty="0" err="1" smtClean="0"/>
                        <a:t>Елоїза”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Дорожні нотатки, щоденники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Л. </a:t>
                      </a:r>
                      <a:r>
                        <a:rPr lang="uk-UA" sz="1400" dirty="0" err="1" smtClean="0"/>
                        <a:t>Стерн</a:t>
                      </a:r>
                      <a:r>
                        <a:rPr lang="uk-UA" sz="1400" dirty="0" smtClean="0"/>
                        <a:t> </a:t>
                      </a:r>
                      <a:r>
                        <a:rPr lang="uk-UA" sz="1400" dirty="0" err="1" smtClean="0"/>
                        <a:t>“Сентиментальна</a:t>
                      </a:r>
                      <a:r>
                        <a:rPr lang="uk-UA" sz="1400" dirty="0" smtClean="0"/>
                        <a:t> подорож по Франції й </a:t>
                      </a:r>
                      <a:r>
                        <a:rPr lang="uk-UA" sz="1400" dirty="0" err="1" smtClean="0"/>
                        <a:t>Італії”</a:t>
                      </a:r>
                      <a:r>
                        <a:rPr lang="uk-UA" sz="1400" dirty="0" smtClean="0"/>
                        <a:t>, О. Радищев </a:t>
                      </a:r>
                      <a:r>
                        <a:rPr lang="uk-UA" sz="1400" dirty="0" err="1" smtClean="0"/>
                        <a:t>“Подорож</a:t>
                      </a:r>
                      <a:r>
                        <a:rPr lang="uk-UA" sz="1400" dirty="0" smtClean="0"/>
                        <a:t> з Петербурга до </a:t>
                      </a:r>
                      <a:r>
                        <a:rPr lang="uk-UA" sz="1400" dirty="0" err="1" smtClean="0"/>
                        <a:t>Москви”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Реалістичний роман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Д. Дефо </a:t>
                      </a:r>
                      <a:r>
                        <a:rPr lang="uk-UA" sz="1400" dirty="0" err="1" smtClean="0"/>
                        <a:t>“Робінзон</a:t>
                      </a:r>
                      <a:r>
                        <a:rPr lang="uk-UA" sz="1400" dirty="0" smtClean="0"/>
                        <a:t> </a:t>
                      </a:r>
                      <a:r>
                        <a:rPr lang="uk-UA" sz="1400" dirty="0" err="1" smtClean="0"/>
                        <a:t>Крузо”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Сатирично-фантастичний роман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Дж.</a:t>
                      </a:r>
                      <a:r>
                        <a:rPr lang="uk-UA" sz="1400" baseline="0" dirty="0" smtClean="0"/>
                        <a:t> </a:t>
                      </a:r>
                      <a:r>
                        <a:rPr lang="uk-UA" sz="1400" baseline="0" dirty="0" err="1" smtClean="0"/>
                        <a:t>Свіфт</a:t>
                      </a:r>
                      <a:r>
                        <a:rPr lang="uk-UA" sz="1400" baseline="0" dirty="0" smtClean="0"/>
                        <a:t> </a:t>
                      </a:r>
                      <a:r>
                        <a:rPr lang="uk-UA" sz="1400" baseline="0" dirty="0" err="1" smtClean="0"/>
                        <a:t>“мандри</a:t>
                      </a:r>
                      <a:r>
                        <a:rPr lang="uk-UA" sz="1400" baseline="0" dirty="0" smtClean="0"/>
                        <a:t> </a:t>
                      </a:r>
                      <a:r>
                        <a:rPr lang="uk-UA" sz="1400" baseline="0" dirty="0" err="1" smtClean="0"/>
                        <a:t>Гуллівера”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Філософська</a:t>
                      </a:r>
                      <a:r>
                        <a:rPr lang="uk-UA" sz="1400" baseline="0" dirty="0" smtClean="0"/>
                        <a:t> повість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Вольтер </a:t>
                      </a:r>
                      <a:r>
                        <a:rPr lang="uk-UA" sz="1400" dirty="0" err="1" smtClean="0"/>
                        <a:t>“Простак”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 err="1" smtClean="0"/>
                        <a:t>“Міщанська</a:t>
                      </a:r>
                      <a:r>
                        <a:rPr lang="uk-UA" sz="1400" dirty="0" smtClean="0"/>
                        <a:t> </a:t>
                      </a:r>
                      <a:r>
                        <a:rPr lang="uk-UA" sz="1400" dirty="0" err="1" smtClean="0"/>
                        <a:t>драма”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Ф. Шиллер </a:t>
                      </a:r>
                      <a:r>
                        <a:rPr lang="uk-UA" sz="1400" dirty="0" err="1" smtClean="0"/>
                        <a:t>“Розбійники”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Комедія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П. Бомарше </a:t>
                      </a:r>
                      <a:r>
                        <a:rPr lang="uk-UA" sz="1400" dirty="0" err="1" smtClean="0"/>
                        <a:t>“Весілля</a:t>
                      </a:r>
                      <a:r>
                        <a:rPr lang="uk-UA" sz="1400" dirty="0" smtClean="0"/>
                        <a:t> </a:t>
                      </a:r>
                      <a:r>
                        <a:rPr lang="uk-UA" sz="1400" dirty="0" err="1" smtClean="0"/>
                        <a:t>Фігаро”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Трагедія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Й. В. Гете </a:t>
                      </a:r>
                      <a:r>
                        <a:rPr lang="uk-UA" sz="1400" dirty="0" err="1" smtClean="0"/>
                        <a:t>“Фауст”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Соціально-побутовий роман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Г. </a:t>
                      </a:r>
                      <a:r>
                        <a:rPr lang="uk-UA" sz="1400" dirty="0" err="1" smtClean="0"/>
                        <a:t>Філдінг</a:t>
                      </a:r>
                      <a:r>
                        <a:rPr lang="uk-UA" sz="1400" dirty="0" smtClean="0"/>
                        <a:t> </a:t>
                      </a:r>
                      <a:r>
                        <a:rPr lang="uk-UA" sz="1400" dirty="0" err="1" smtClean="0"/>
                        <a:t>“Історія</a:t>
                      </a:r>
                      <a:r>
                        <a:rPr lang="uk-UA" sz="1400" dirty="0" smtClean="0"/>
                        <a:t> Тома </a:t>
                      </a:r>
                      <a:r>
                        <a:rPr lang="uk-UA" sz="1400" dirty="0" err="1" smtClean="0"/>
                        <a:t>Джонса</a:t>
                      </a:r>
                      <a:r>
                        <a:rPr lang="uk-UA" sz="1400" dirty="0" smtClean="0"/>
                        <a:t>, </a:t>
                      </a:r>
                      <a:r>
                        <a:rPr lang="uk-UA" sz="1400" dirty="0" err="1" smtClean="0"/>
                        <a:t>знайди”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Автобіографії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Б. Франклін </a:t>
                      </a:r>
                      <a:r>
                        <a:rPr lang="uk-UA" sz="1400" dirty="0" err="1" smtClean="0"/>
                        <a:t>“Автобіографія”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Наукові, соціально-політичні, критичні статті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err="1" smtClean="0"/>
                        <a:t>“Енциклопедія</a:t>
                      </a:r>
                      <a:r>
                        <a:rPr lang="uk-UA" sz="1400" dirty="0" smtClean="0"/>
                        <a:t> наук, мистецтв і</a:t>
                      </a:r>
                      <a:r>
                        <a:rPr lang="uk-UA" sz="1400" baseline="0" dirty="0" smtClean="0"/>
                        <a:t> </a:t>
                      </a:r>
                      <a:r>
                        <a:rPr lang="uk-UA" sz="1400" baseline="0" dirty="0" err="1" smtClean="0"/>
                        <a:t>ремесел”</a:t>
                      </a:r>
                      <a:r>
                        <a:rPr lang="uk-UA" sz="1400" baseline="0" dirty="0" smtClean="0"/>
                        <a:t> (під 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картинки фоны\274601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</a:rPr>
              <a:t>Історичне тло епохи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1. </a:t>
            </a:r>
            <a:r>
              <a:rPr lang="en-US" b="1" dirty="0" smtClean="0">
                <a:solidFill>
                  <a:srgbClr val="C00000"/>
                </a:solidFill>
              </a:rPr>
              <a:t>XVIII  </a:t>
            </a:r>
            <a:r>
              <a:rPr lang="ru-RU" b="1" dirty="0" err="1" smtClean="0">
                <a:solidFill>
                  <a:srgbClr val="C00000"/>
                </a:solidFill>
              </a:rPr>
              <a:t>століття</a:t>
            </a:r>
            <a:r>
              <a:rPr lang="ru-RU" b="1" dirty="0" smtClean="0">
                <a:solidFill>
                  <a:srgbClr val="C00000"/>
                </a:solidFill>
              </a:rPr>
              <a:t> —  </a:t>
            </a:r>
            <a:r>
              <a:rPr lang="ru-RU" b="1" dirty="0" err="1" smtClean="0">
                <a:solidFill>
                  <a:srgbClr val="C00000"/>
                </a:solidFill>
              </a:rPr>
              <a:t>епоха</a:t>
            </a:r>
            <a:r>
              <a:rPr lang="ru-RU" b="1" dirty="0" smtClean="0">
                <a:solidFill>
                  <a:srgbClr val="C00000"/>
                </a:solidFill>
              </a:rPr>
              <a:t>  великих  </a:t>
            </a:r>
            <a:r>
              <a:rPr lang="ru-RU" b="1" dirty="0" err="1" smtClean="0">
                <a:solidFill>
                  <a:srgbClr val="C00000"/>
                </a:solidFill>
              </a:rPr>
              <a:t>соціальних</a:t>
            </a:r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ru-RU" b="1" dirty="0" err="1" smtClean="0">
                <a:solidFill>
                  <a:srgbClr val="C00000"/>
                </a:solidFill>
              </a:rPr>
              <a:t>зрушень</a:t>
            </a:r>
            <a:r>
              <a:rPr lang="ru-RU" b="1" dirty="0" smtClean="0">
                <a:solidFill>
                  <a:srgbClr val="C00000"/>
                </a:solidFill>
              </a:rPr>
              <a:t>  у  </a:t>
            </a:r>
            <a:r>
              <a:rPr lang="ru-RU" b="1" dirty="0" err="1" smtClean="0">
                <a:solidFill>
                  <a:srgbClr val="C00000"/>
                </a:solidFill>
              </a:rPr>
              <a:t>країнах</a:t>
            </a:r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ru-RU" b="1" dirty="0" err="1" smtClean="0">
                <a:solidFill>
                  <a:srgbClr val="C00000"/>
                </a:solidFill>
              </a:rPr>
              <a:t>Європи</a:t>
            </a:r>
            <a:r>
              <a:rPr lang="ru-RU" b="1" dirty="0" smtClean="0">
                <a:solidFill>
                  <a:srgbClr val="C00000"/>
                </a:solidFill>
              </a:rPr>
              <a:t>.  Криза  </a:t>
            </a:r>
            <a:r>
              <a:rPr lang="ru-RU" b="1" dirty="0" err="1" smtClean="0">
                <a:solidFill>
                  <a:srgbClr val="C00000"/>
                </a:solidFill>
              </a:rPr>
              <a:t>феодальної</a:t>
            </a:r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ru-RU" b="1" dirty="0" err="1" smtClean="0">
                <a:solidFill>
                  <a:srgbClr val="C00000"/>
                </a:solidFill>
              </a:rPr>
              <a:t>системи</a:t>
            </a:r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ru-RU" b="1" dirty="0" err="1" smtClean="0">
                <a:solidFill>
                  <a:srgbClr val="C00000"/>
                </a:solidFill>
              </a:rPr>
              <a:t>й</a:t>
            </a:r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ru-RU" b="1" dirty="0" err="1" smtClean="0">
                <a:solidFill>
                  <a:srgbClr val="C00000"/>
                </a:solidFill>
              </a:rPr>
              <a:t>формування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буржуазних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відносин</a:t>
            </a:r>
            <a:r>
              <a:rPr lang="ru-RU" b="1" dirty="0" smtClean="0">
                <a:solidFill>
                  <a:srgbClr val="C00000"/>
                </a:solidFill>
              </a:rPr>
              <a:t>. Буржуазна </a:t>
            </a:r>
            <a:r>
              <a:rPr lang="ru-RU" b="1" dirty="0" err="1" smtClean="0">
                <a:solidFill>
                  <a:srgbClr val="C00000"/>
                </a:solidFill>
              </a:rPr>
              <a:t>революція</a:t>
            </a:r>
            <a:r>
              <a:rPr lang="ru-RU" b="1" dirty="0" smtClean="0">
                <a:solidFill>
                  <a:srgbClr val="C00000"/>
                </a:solidFill>
              </a:rPr>
              <a:t> в </a:t>
            </a:r>
            <a:r>
              <a:rPr lang="ru-RU" b="1" dirty="0" err="1" smtClean="0">
                <a:solidFill>
                  <a:srgbClr val="C00000"/>
                </a:solidFill>
              </a:rPr>
              <a:t>Англії</a:t>
            </a:r>
            <a:r>
              <a:rPr lang="ru-RU" b="1" dirty="0" smtClean="0">
                <a:solidFill>
                  <a:srgbClr val="C00000"/>
                </a:solidFill>
              </a:rPr>
              <a:t> (1688—1689), Велика </a:t>
            </a:r>
            <a:r>
              <a:rPr lang="ru-RU" b="1" dirty="0" err="1" smtClean="0">
                <a:solidFill>
                  <a:srgbClr val="C00000"/>
                </a:solidFill>
              </a:rPr>
              <a:t>французька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революція</a:t>
            </a:r>
            <a:r>
              <a:rPr lang="ru-RU" b="1" dirty="0" smtClean="0">
                <a:solidFill>
                  <a:srgbClr val="C00000"/>
                </a:solidFill>
              </a:rPr>
              <a:t> (1789—1794), в </a:t>
            </a:r>
            <a:r>
              <a:rPr lang="ru-RU" b="1" dirty="0" err="1" smtClean="0">
                <a:solidFill>
                  <a:srgbClr val="C00000"/>
                </a:solidFill>
              </a:rPr>
              <a:t>інших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країнах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теж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розпочалися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процеси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перебудови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державних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устроїв</a:t>
            </a:r>
            <a:r>
              <a:rPr lang="ru-RU" b="1" dirty="0" smtClean="0">
                <a:solidFill>
                  <a:srgbClr val="C00000"/>
                </a:solidFill>
              </a:rPr>
              <a:t>. </a:t>
            </a: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2. </a:t>
            </a:r>
            <a:r>
              <a:rPr lang="ru-RU" b="1" dirty="0" err="1" smtClean="0">
                <a:solidFill>
                  <a:srgbClr val="C00000"/>
                </a:solidFill>
              </a:rPr>
              <a:t>Вихід</a:t>
            </a:r>
            <a:r>
              <a:rPr lang="ru-RU" b="1" dirty="0" smtClean="0">
                <a:solidFill>
                  <a:srgbClr val="C00000"/>
                </a:solidFill>
              </a:rPr>
              <a:t> на арену </a:t>
            </a:r>
            <a:r>
              <a:rPr lang="ru-RU" b="1" dirty="0" err="1" smtClean="0">
                <a:solidFill>
                  <a:srgbClr val="C00000"/>
                </a:solidFill>
              </a:rPr>
              <a:t>політичної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боротьби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представників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третього</a:t>
            </a:r>
            <a:r>
              <a:rPr lang="ru-RU" b="1" dirty="0" smtClean="0">
                <a:solidFill>
                  <a:srgbClr val="C00000"/>
                </a:solidFill>
              </a:rPr>
              <a:t> стану.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3. </a:t>
            </a:r>
            <a:r>
              <a:rPr lang="ru-RU" b="1" dirty="0" err="1" smtClean="0">
                <a:solidFill>
                  <a:srgbClr val="C00000"/>
                </a:solidFill>
              </a:rPr>
              <a:t>Переосмислення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колишніх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соціальних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відносин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формування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нових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концепцій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подальшого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розвитку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світу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й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людства</a:t>
            </a:r>
            <a:r>
              <a:rPr lang="ru-RU" b="1" dirty="0" smtClean="0">
                <a:solidFill>
                  <a:srgbClr val="C00000"/>
                </a:solidFill>
              </a:rPr>
              <a:t>. </a:t>
            </a: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err="1" smtClean="0">
                <a:solidFill>
                  <a:srgbClr val="C00000"/>
                </a:solidFill>
              </a:rPr>
              <a:t>Глобальний</a:t>
            </a:r>
            <a:r>
              <a:rPr lang="ru-RU" b="1" dirty="0" smtClean="0">
                <a:solidFill>
                  <a:srgbClr val="C00000"/>
                </a:solidFill>
              </a:rPr>
              <a:t> переворот у </a:t>
            </a:r>
            <a:r>
              <a:rPr lang="ru-RU" b="1" dirty="0" err="1" smtClean="0">
                <a:solidFill>
                  <a:srgbClr val="C00000"/>
                </a:solidFill>
              </a:rPr>
              <a:t>галузі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ідеології</a:t>
            </a:r>
            <a:r>
              <a:rPr lang="ru-RU" b="1" dirty="0" smtClean="0">
                <a:solidFill>
                  <a:srgbClr val="C00000"/>
                </a:solidFill>
              </a:rPr>
              <a:t>. </a:t>
            </a:r>
          </a:p>
          <a:p>
            <a:pPr>
              <a:buNone/>
            </a:pPr>
            <a:r>
              <a:rPr lang="uk-UA" b="1" dirty="0" smtClean="0">
                <a:solidFill>
                  <a:srgbClr val="C00000"/>
                </a:solidFill>
              </a:rPr>
              <a:t>    </a:t>
            </a:r>
            <a:r>
              <a:rPr lang="en-US" b="1" dirty="0" smtClean="0">
                <a:solidFill>
                  <a:srgbClr val="C00000"/>
                </a:solidFill>
              </a:rPr>
              <a:t>XVIII </a:t>
            </a:r>
            <a:r>
              <a:rPr lang="ru-RU" b="1" dirty="0" err="1" smtClean="0">
                <a:solidFill>
                  <a:srgbClr val="C00000"/>
                </a:solidFill>
              </a:rPr>
              <a:t>століття</a:t>
            </a:r>
            <a:r>
              <a:rPr lang="ru-RU" b="1" dirty="0" smtClean="0">
                <a:solidFill>
                  <a:srgbClr val="C00000"/>
                </a:solidFill>
              </a:rPr>
              <a:t> — </a:t>
            </a:r>
            <a:r>
              <a:rPr lang="ru-RU" b="1" dirty="0" err="1" smtClean="0">
                <a:solidFill>
                  <a:srgbClr val="C00000"/>
                </a:solidFill>
              </a:rPr>
              <a:t>вік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філософії</a:t>
            </a:r>
            <a:r>
              <a:rPr lang="ru-RU" b="1" dirty="0" smtClean="0">
                <a:solidFill>
                  <a:srgbClr val="C00000"/>
                </a:solidFill>
              </a:rPr>
              <a:t>. 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картинки фоны\274601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857232"/>
            <a:ext cx="8072494" cy="535785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uk-UA" sz="2100" dirty="0" smtClean="0">
                <a:solidFill>
                  <a:srgbClr val="C00000"/>
                </a:solidFill>
              </a:rPr>
              <a:t> </a:t>
            </a:r>
            <a:r>
              <a:rPr lang="uk-UA" sz="2100" b="1" dirty="0" err="1" smtClean="0">
                <a:solidFill>
                  <a:srgbClr val="C00000"/>
                </a:solidFill>
              </a:rPr>
              <a:t>“Гасло</a:t>
            </a:r>
            <a:r>
              <a:rPr lang="uk-UA" sz="2100" b="1" dirty="0" smtClean="0">
                <a:solidFill>
                  <a:srgbClr val="C00000"/>
                </a:solidFill>
              </a:rPr>
              <a:t> просвітництва: май відвагу користуватися власним </a:t>
            </a:r>
            <a:r>
              <a:rPr lang="uk-UA" sz="2100" b="1" dirty="0" err="1" smtClean="0">
                <a:solidFill>
                  <a:srgbClr val="C00000"/>
                </a:solidFill>
              </a:rPr>
              <a:t>розумом”</a:t>
            </a:r>
            <a:r>
              <a:rPr lang="uk-UA" sz="2100" b="1" dirty="0" smtClean="0">
                <a:solidFill>
                  <a:srgbClr val="C00000"/>
                </a:solidFill>
              </a:rPr>
              <a:t> (І. Кант)</a:t>
            </a:r>
          </a:p>
          <a:p>
            <a:pPr>
              <a:buFont typeface="Wingdings" pitchFamily="2" charset="2"/>
              <a:buChar char="ü"/>
            </a:pPr>
            <a:r>
              <a:rPr lang="uk-UA" sz="2100" b="1" dirty="0" smtClean="0">
                <a:solidFill>
                  <a:srgbClr val="C00000"/>
                </a:solidFill>
              </a:rPr>
              <a:t>     </a:t>
            </a:r>
            <a:r>
              <a:rPr lang="uk-UA" sz="2100" b="1" dirty="0" err="1" smtClean="0">
                <a:solidFill>
                  <a:srgbClr val="C00000"/>
                </a:solidFill>
              </a:rPr>
              <a:t>“Рушійна</a:t>
            </a:r>
            <a:r>
              <a:rPr lang="uk-UA" sz="2100" b="1" dirty="0" smtClean="0">
                <a:solidFill>
                  <a:srgbClr val="C00000"/>
                </a:solidFill>
              </a:rPr>
              <a:t> сила прогресу – розум: якщо всі розуміють необхідність природного порядку – він </a:t>
            </a:r>
            <a:r>
              <a:rPr lang="uk-UA" sz="2100" b="1" dirty="0" err="1" smtClean="0">
                <a:solidFill>
                  <a:srgbClr val="C00000"/>
                </a:solidFill>
              </a:rPr>
              <a:t>настане”</a:t>
            </a:r>
            <a:r>
              <a:rPr lang="uk-UA" sz="2100" b="1" dirty="0" smtClean="0">
                <a:solidFill>
                  <a:srgbClr val="C00000"/>
                </a:solidFill>
              </a:rPr>
              <a:t>. (Т. </a:t>
            </a:r>
            <a:r>
              <a:rPr lang="uk-UA" sz="2100" b="1" dirty="0" err="1" smtClean="0">
                <a:solidFill>
                  <a:srgbClr val="C00000"/>
                </a:solidFill>
              </a:rPr>
              <a:t>Гооббс</a:t>
            </a:r>
            <a:r>
              <a:rPr lang="uk-UA" sz="2100" b="1" dirty="0" smtClean="0">
                <a:solidFill>
                  <a:srgbClr val="C00000"/>
                </a:solidFill>
              </a:rPr>
              <a:t>)</a:t>
            </a:r>
          </a:p>
          <a:p>
            <a:pPr>
              <a:buFont typeface="Wingdings" pitchFamily="2" charset="2"/>
              <a:buChar char="ü"/>
            </a:pPr>
            <a:r>
              <a:rPr lang="uk-UA" sz="2100" b="1" dirty="0" err="1" smtClean="0">
                <a:solidFill>
                  <a:srgbClr val="C00000"/>
                </a:solidFill>
              </a:rPr>
              <a:t>“Перша</a:t>
            </a:r>
            <a:r>
              <a:rPr lang="uk-UA" sz="2100" b="1" dirty="0" smtClean="0">
                <a:solidFill>
                  <a:srgbClr val="C00000"/>
                </a:solidFill>
              </a:rPr>
              <a:t> причина щастя чи недолі людської – в самій людині. Кожна людина від природи володіє </a:t>
            </a:r>
            <a:r>
              <a:rPr lang="uk-UA" sz="2100" b="1" dirty="0" err="1" smtClean="0">
                <a:solidFill>
                  <a:srgbClr val="C00000"/>
                </a:solidFill>
              </a:rPr>
              <a:t>“природними</a:t>
            </a:r>
            <a:r>
              <a:rPr lang="uk-UA" sz="2100" b="1" dirty="0" smtClean="0">
                <a:solidFill>
                  <a:srgbClr val="C00000"/>
                </a:solidFill>
              </a:rPr>
              <a:t> </a:t>
            </a:r>
            <a:r>
              <a:rPr lang="uk-UA" sz="2100" b="1" dirty="0" err="1" smtClean="0">
                <a:solidFill>
                  <a:srgbClr val="C00000"/>
                </a:solidFill>
              </a:rPr>
              <a:t>правами”</a:t>
            </a:r>
            <a:r>
              <a:rPr lang="uk-UA" sz="2100" b="1" dirty="0" smtClean="0">
                <a:solidFill>
                  <a:srgbClr val="C00000"/>
                </a:solidFill>
              </a:rPr>
              <a:t>. (Дж. Локк)</a:t>
            </a:r>
          </a:p>
          <a:p>
            <a:pPr>
              <a:buFont typeface="Wingdings" pitchFamily="2" charset="2"/>
              <a:buChar char="ü"/>
            </a:pPr>
            <a:r>
              <a:rPr lang="uk-UA" sz="2100" b="1" dirty="0" smtClean="0">
                <a:solidFill>
                  <a:srgbClr val="C00000"/>
                </a:solidFill>
              </a:rPr>
              <a:t>Єдиний спосіб </a:t>
            </a:r>
            <a:r>
              <a:rPr lang="uk-UA" sz="2100" b="1" dirty="0" err="1" smtClean="0">
                <a:solidFill>
                  <a:srgbClr val="C00000"/>
                </a:solidFill>
              </a:rPr>
              <a:t>захистится</a:t>
            </a:r>
            <a:r>
              <a:rPr lang="uk-UA" sz="2100" b="1" dirty="0" smtClean="0">
                <a:solidFill>
                  <a:srgbClr val="C00000"/>
                </a:solidFill>
              </a:rPr>
              <a:t> від зовнішнього світу – це глибоко його </a:t>
            </a:r>
            <a:r>
              <a:rPr lang="uk-UA" sz="2100" b="1" dirty="0" err="1" smtClean="0">
                <a:solidFill>
                  <a:srgbClr val="C00000"/>
                </a:solidFill>
              </a:rPr>
              <a:t>пізнати”</a:t>
            </a:r>
            <a:r>
              <a:rPr lang="uk-UA" sz="2100" b="1" dirty="0" smtClean="0">
                <a:solidFill>
                  <a:srgbClr val="C00000"/>
                </a:solidFill>
              </a:rPr>
              <a:t>. (Дж. Локк)</a:t>
            </a:r>
          </a:p>
          <a:p>
            <a:pPr>
              <a:buFont typeface="Wingdings" pitchFamily="2" charset="2"/>
              <a:buChar char="ü"/>
            </a:pPr>
            <a:r>
              <a:rPr lang="uk-UA" sz="2100" b="1" dirty="0" err="1" smtClean="0">
                <a:solidFill>
                  <a:srgbClr val="C00000"/>
                </a:solidFill>
              </a:rPr>
              <a:t>“Усі</a:t>
            </a:r>
            <a:r>
              <a:rPr lang="uk-UA" sz="2100" b="1" dirty="0" smtClean="0">
                <a:solidFill>
                  <a:srgbClr val="C00000"/>
                </a:solidFill>
              </a:rPr>
              <a:t> смертні </a:t>
            </a:r>
            <a:r>
              <a:rPr lang="uk-UA" sz="2100" b="1" dirty="0" err="1" smtClean="0">
                <a:solidFill>
                  <a:srgbClr val="C00000"/>
                </a:solidFill>
              </a:rPr>
              <a:t>вільні”</a:t>
            </a:r>
            <a:r>
              <a:rPr lang="uk-UA" sz="2100" b="1" dirty="0" smtClean="0">
                <a:solidFill>
                  <a:srgbClr val="C00000"/>
                </a:solidFill>
              </a:rPr>
              <a:t>. (Вольтер)</a:t>
            </a:r>
          </a:p>
          <a:p>
            <a:pPr>
              <a:buFont typeface="Wingdings" pitchFamily="2" charset="2"/>
              <a:buChar char="ü"/>
            </a:pPr>
            <a:r>
              <a:rPr lang="uk-UA" sz="2100" b="1" dirty="0" err="1" smtClean="0">
                <a:solidFill>
                  <a:srgbClr val="C00000"/>
                </a:solidFill>
              </a:rPr>
              <a:t>“Не</a:t>
            </a:r>
            <a:r>
              <a:rPr lang="uk-UA" sz="2100" b="1" dirty="0" smtClean="0">
                <a:solidFill>
                  <a:srgbClr val="C00000"/>
                </a:solidFill>
              </a:rPr>
              <a:t> треба законами досягати того, що можна досягти поліпшення </a:t>
            </a:r>
            <a:r>
              <a:rPr lang="uk-UA" sz="2100" b="1" dirty="0" err="1" smtClean="0">
                <a:solidFill>
                  <a:srgbClr val="C00000"/>
                </a:solidFill>
              </a:rPr>
              <a:t>вдачі”</a:t>
            </a:r>
            <a:r>
              <a:rPr lang="uk-UA" sz="2100" b="1" dirty="0" smtClean="0">
                <a:solidFill>
                  <a:srgbClr val="C00000"/>
                </a:solidFill>
              </a:rPr>
              <a:t>. </a:t>
            </a:r>
            <a:r>
              <a:rPr lang="uk-UA" sz="2100" b="1" dirty="0" err="1" smtClean="0">
                <a:solidFill>
                  <a:srgbClr val="C00000"/>
                </a:solidFill>
              </a:rPr>
              <a:t>“Несправедливість</a:t>
            </a:r>
            <a:r>
              <a:rPr lang="uk-UA" sz="2100" b="1" dirty="0" smtClean="0">
                <a:solidFill>
                  <a:srgbClr val="C00000"/>
                </a:solidFill>
              </a:rPr>
              <a:t>, допущена стосовно однієї людини, є загрозою </a:t>
            </a:r>
            <a:r>
              <a:rPr lang="uk-UA" sz="2100" b="1" dirty="0" err="1" smtClean="0">
                <a:solidFill>
                  <a:srgbClr val="C00000"/>
                </a:solidFill>
              </a:rPr>
              <a:t>всім”</a:t>
            </a:r>
            <a:r>
              <a:rPr lang="uk-UA" sz="2100" b="1" dirty="0" smtClean="0">
                <a:solidFill>
                  <a:srgbClr val="C00000"/>
                </a:solidFill>
              </a:rPr>
              <a:t>. (</a:t>
            </a:r>
            <a:r>
              <a:rPr lang="uk-UA" sz="2100" b="1" dirty="0" err="1" smtClean="0">
                <a:solidFill>
                  <a:srgbClr val="C00000"/>
                </a:solidFill>
              </a:rPr>
              <a:t>Монтексьє</a:t>
            </a:r>
            <a:r>
              <a:rPr lang="uk-UA" sz="2100" b="1" dirty="0" smtClean="0">
                <a:solidFill>
                  <a:srgbClr val="C00000"/>
                </a:solidFill>
              </a:rPr>
              <a:t>)</a:t>
            </a:r>
          </a:p>
          <a:p>
            <a:pPr>
              <a:buFont typeface="Wingdings" pitchFamily="2" charset="2"/>
              <a:buChar char="ü"/>
            </a:pPr>
            <a:r>
              <a:rPr lang="uk-UA" sz="2100" b="1" dirty="0" err="1" smtClean="0">
                <a:solidFill>
                  <a:srgbClr val="C00000"/>
                </a:solidFill>
              </a:rPr>
              <a:t>“Мистецтво</a:t>
            </a:r>
            <a:r>
              <a:rPr lang="uk-UA" sz="2100" b="1" dirty="0" smtClean="0">
                <a:solidFill>
                  <a:srgbClr val="C00000"/>
                </a:solidFill>
              </a:rPr>
              <a:t> має виносити вирок злу й пороку, виступати наставником роду </a:t>
            </a:r>
            <a:r>
              <a:rPr lang="uk-UA" sz="2100" b="1" dirty="0" err="1" smtClean="0">
                <a:solidFill>
                  <a:srgbClr val="C00000"/>
                </a:solidFill>
              </a:rPr>
              <a:t>людського”</a:t>
            </a:r>
            <a:r>
              <a:rPr lang="uk-UA" sz="2100" b="1" dirty="0" smtClean="0">
                <a:solidFill>
                  <a:srgbClr val="C00000"/>
                </a:solidFill>
              </a:rPr>
              <a:t>. (д. Дідро)</a:t>
            </a:r>
          </a:p>
          <a:p>
            <a:pPr>
              <a:buFont typeface="Wingdings" pitchFamily="2" charset="2"/>
              <a:buChar char="ü"/>
            </a:pPr>
            <a:r>
              <a:rPr lang="uk-UA" sz="2100" b="1" dirty="0" err="1" smtClean="0">
                <a:solidFill>
                  <a:srgbClr val="C00000"/>
                </a:solidFill>
              </a:rPr>
              <a:t>“Свобода</a:t>
            </a:r>
            <a:r>
              <a:rPr lang="uk-UA" sz="2100" b="1" dirty="0" smtClean="0">
                <a:solidFill>
                  <a:srgbClr val="C00000"/>
                </a:solidFill>
              </a:rPr>
              <a:t>, рівність, </a:t>
            </a:r>
            <a:r>
              <a:rPr lang="uk-UA" sz="2100" b="1" dirty="0" err="1" smtClean="0">
                <a:solidFill>
                  <a:srgbClr val="C00000"/>
                </a:solidFill>
              </a:rPr>
              <a:t>братерство”</a:t>
            </a:r>
            <a:r>
              <a:rPr lang="uk-UA" sz="2100" b="1" dirty="0" smtClean="0">
                <a:solidFill>
                  <a:srgbClr val="C00000"/>
                </a:solidFill>
              </a:rPr>
              <a:t>. (Гасло великої Французької революції !789 рік)</a:t>
            </a:r>
          </a:p>
          <a:p>
            <a:pPr>
              <a:buFont typeface="Wingdings" pitchFamily="2" charset="2"/>
              <a:buChar char="ü"/>
            </a:pPr>
            <a:r>
              <a:rPr lang="uk-UA" sz="2100" b="1" dirty="0" err="1" smtClean="0">
                <a:solidFill>
                  <a:srgbClr val="C00000"/>
                </a:solidFill>
              </a:rPr>
              <a:t>“Люди</a:t>
            </a:r>
            <a:r>
              <a:rPr lang="uk-UA" sz="2100" b="1" dirty="0" smtClean="0">
                <a:solidFill>
                  <a:srgbClr val="C00000"/>
                </a:solidFill>
              </a:rPr>
              <a:t> народжуються і залишаються вільними і рівними в правах, природними і невід</a:t>
            </a:r>
            <a:r>
              <a:rPr lang="en-US" sz="2100" b="1" dirty="0" smtClean="0">
                <a:solidFill>
                  <a:srgbClr val="C00000"/>
                </a:solidFill>
              </a:rPr>
              <a:t>’</a:t>
            </a:r>
            <a:r>
              <a:rPr lang="uk-UA" sz="2100" b="1" dirty="0" smtClean="0">
                <a:solidFill>
                  <a:srgbClr val="C00000"/>
                </a:solidFill>
              </a:rPr>
              <a:t>ємними правами людини є свобода, власність, безпека, й опір пригнобленню…” (декларація прав людини і громадянина, 1789 рік)</a:t>
            </a:r>
          </a:p>
          <a:p>
            <a:pPr>
              <a:buFont typeface="Wingdings" pitchFamily="2" charset="2"/>
              <a:buChar char="ü"/>
            </a:pPr>
            <a:endParaRPr lang="uk-UA" sz="2100" b="1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ü"/>
            </a:pP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картинки фоны\274601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144000" cy="707233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803275"/>
            <a:ext cx="8215370" cy="555468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i="1" dirty="0" smtClean="0"/>
              <a:t>  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Просвітництво</a:t>
            </a:r>
            <a:r>
              <a:rPr lang="ru-RU" sz="2000" b="1" i="1" dirty="0" smtClean="0">
                <a:solidFill>
                  <a:srgbClr val="C00000"/>
                </a:solidFill>
              </a:rPr>
              <a:t>  —  широкий 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ідейно-культурний</a:t>
            </a:r>
            <a:r>
              <a:rPr lang="ru-RU" sz="2000" b="1" i="1" dirty="0" smtClean="0">
                <a:solidFill>
                  <a:srgbClr val="C00000"/>
                </a:solidFill>
              </a:rPr>
              <a:t> 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рух</a:t>
            </a:r>
            <a:r>
              <a:rPr lang="ru-RU" sz="2000" b="1" i="1" dirty="0" smtClean="0">
                <a:solidFill>
                  <a:srgbClr val="C00000"/>
                </a:solidFill>
              </a:rPr>
              <a:t>, 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що</a:t>
            </a:r>
            <a:endParaRPr lang="ru-RU" sz="2000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2000" b="1" i="1" dirty="0" err="1" smtClean="0">
                <a:solidFill>
                  <a:srgbClr val="C00000"/>
                </a:solidFill>
              </a:rPr>
              <a:t>охопив</a:t>
            </a:r>
            <a:r>
              <a:rPr lang="ru-RU" sz="2000" b="1" i="1" dirty="0" smtClean="0">
                <a:solidFill>
                  <a:srgbClr val="C00000"/>
                </a:solidFill>
              </a:rPr>
              <a:t> 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усі</a:t>
            </a:r>
            <a:r>
              <a:rPr lang="ru-RU" sz="2000" b="1" i="1" dirty="0" smtClean="0">
                <a:solidFill>
                  <a:srgbClr val="C00000"/>
                </a:solidFill>
              </a:rPr>
              <a:t> 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країни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Європи</a:t>
            </a:r>
            <a:r>
              <a:rPr lang="ru-RU" sz="2000" b="1" i="1" dirty="0" smtClean="0">
                <a:solidFill>
                  <a:srgbClr val="C00000"/>
                </a:solidFill>
              </a:rPr>
              <a:t> 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й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виявився</a:t>
            </a:r>
            <a:r>
              <a:rPr lang="ru-RU" sz="2000" b="1" i="1" dirty="0" smtClean="0">
                <a:solidFill>
                  <a:srgbClr val="C00000"/>
                </a:solidFill>
              </a:rPr>
              <a:t>  у 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різних</a:t>
            </a:r>
            <a:r>
              <a:rPr lang="ru-RU" sz="2000" b="1" i="1" dirty="0" smtClean="0">
                <a:solidFill>
                  <a:srgbClr val="C00000"/>
                </a:solidFill>
              </a:rPr>
              <a:t>  видах</a:t>
            </a:r>
          </a:p>
          <a:p>
            <a:pPr>
              <a:buNone/>
            </a:pPr>
            <a:r>
              <a:rPr lang="ru-RU" sz="2000" b="1" i="1" dirty="0" err="1" smtClean="0">
                <a:solidFill>
                  <a:srgbClr val="C00000"/>
                </a:solidFill>
              </a:rPr>
              <a:t>мистецтва</a:t>
            </a:r>
            <a:r>
              <a:rPr lang="ru-RU" sz="2000" b="1" i="1" dirty="0" smtClean="0">
                <a:solidFill>
                  <a:srgbClr val="C00000"/>
                </a:solidFill>
              </a:rPr>
              <a:t>.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  </a:t>
            </a:r>
            <a:r>
              <a:rPr lang="ru-RU" sz="2000" b="1" dirty="0" err="1" smtClean="0">
                <a:solidFill>
                  <a:srgbClr val="C00000"/>
                </a:solidFill>
              </a:rPr>
              <a:t>Величезна</a:t>
            </a:r>
            <a:r>
              <a:rPr lang="ru-RU" sz="2000" b="1" dirty="0" smtClean="0">
                <a:solidFill>
                  <a:srgbClr val="C00000"/>
                </a:solidFill>
              </a:rPr>
              <a:t> роль </a:t>
            </a:r>
            <a:r>
              <a:rPr lang="ru-RU" sz="2000" b="1" dirty="0" err="1" smtClean="0">
                <a:solidFill>
                  <a:srgbClr val="C00000"/>
                </a:solidFill>
              </a:rPr>
              <a:t>літератури</a:t>
            </a:r>
            <a:r>
              <a:rPr lang="ru-RU" sz="2000" b="1" dirty="0" smtClean="0">
                <a:solidFill>
                  <a:srgbClr val="C00000"/>
                </a:solidFill>
              </a:rPr>
              <a:t>, </a:t>
            </a:r>
            <a:r>
              <a:rPr lang="ru-RU" sz="2000" b="1" dirty="0" err="1" smtClean="0">
                <a:solidFill>
                  <a:srgbClr val="C00000"/>
                </a:solidFill>
              </a:rPr>
              <a:t>що</a:t>
            </a:r>
            <a:r>
              <a:rPr lang="ru-RU" sz="2000" b="1" dirty="0" smtClean="0">
                <a:solidFill>
                  <a:srgbClr val="C00000"/>
                </a:solidFill>
              </a:rPr>
              <a:t> стала </a:t>
            </a:r>
            <a:r>
              <a:rPr lang="ru-RU" sz="2000" b="1" dirty="0" err="1" smtClean="0">
                <a:solidFill>
                  <a:srgbClr val="C00000"/>
                </a:solidFill>
              </a:rPr>
              <a:t>передовим</a:t>
            </a:r>
            <a:r>
              <a:rPr lang="ru-RU" sz="2000" b="1" dirty="0" smtClean="0">
                <a:solidFill>
                  <a:srgbClr val="C00000"/>
                </a:solidFill>
              </a:rPr>
              <a:t> плацдармом,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де </a:t>
            </a:r>
            <a:r>
              <a:rPr lang="ru-RU" sz="2000" b="1" dirty="0" err="1" smtClean="0">
                <a:solidFill>
                  <a:srgbClr val="C00000"/>
                </a:solidFill>
              </a:rPr>
              <a:t>перевірялися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найновішіідеї</a:t>
            </a:r>
            <a:r>
              <a:rPr lang="ru-RU" sz="2000" b="1" dirty="0" smtClean="0">
                <a:solidFill>
                  <a:srgbClr val="C00000"/>
                </a:solidFill>
              </a:rPr>
              <a:t>, </a:t>
            </a:r>
            <a:r>
              <a:rPr lang="ru-RU" sz="2000" b="1" dirty="0" err="1" smtClean="0">
                <a:solidFill>
                  <a:srgbClr val="C00000"/>
                </a:solidFill>
              </a:rPr>
              <a:t>найсміливіші</a:t>
            </a:r>
            <a:r>
              <a:rPr lang="ru-RU" sz="2000" b="1" dirty="0" smtClean="0">
                <a:solidFill>
                  <a:srgbClr val="C00000"/>
                </a:solidFill>
              </a:rPr>
              <a:t> погляди на</a:t>
            </a:r>
          </a:p>
          <a:p>
            <a:pPr>
              <a:buNone/>
            </a:pPr>
            <a:r>
              <a:rPr lang="ru-RU" sz="2000" b="1" dirty="0" err="1" smtClean="0">
                <a:solidFill>
                  <a:srgbClr val="C00000"/>
                </a:solidFill>
              </a:rPr>
              <a:t>людину</a:t>
            </a:r>
            <a:r>
              <a:rPr lang="ru-RU" sz="2000" b="1" dirty="0" smtClean="0">
                <a:solidFill>
                  <a:srgbClr val="C00000"/>
                </a:solidFill>
              </a:rPr>
              <a:t> та </a:t>
            </a:r>
            <a:r>
              <a:rPr lang="ru-RU" sz="2000" b="1" dirty="0" err="1" smtClean="0">
                <a:solidFill>
                  <a:srgbClr val="C00000"/>
                </a:solidFill>
              </a:rPr>
              <a:t>суспільство</a:t>
            </a:r>
            <a:r>
              <a:rPr lang="ru-RU" sz="2000" b="1" dirty="0" smtClean="0">
                <a:solidFill>
                  <a:srgbClr val="C00000"/>
                </a:solidFill>
              </a:rPr>
              <a:t>. </a:t>
            </a:r>
            <a:r>
              <a:rPr lang="ru-RU" sz="2000" b="1" dirty="0" err="1" smtClean="0">
                <a:solidFill>
                  <a:srgbClr val="C00000"/>
                </a:solidFill>
              </a:rPr>
              <a:t>Злиття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літератури</a:t>
            </a:r>
            <a:r>
              <a:rPr lang="ru-RU" sz="2000" b="1" dirty="0" smtClean="0">
                <a:solidFill>
                  <a:srgbClr val="C00000"/>
                </a:solidFill>
              </a:rPr>
              <a:t> та </a:t>
            </a:r>
            <a:r>
              <a:rPr lang="ru-RU" sz="2000" b="1" dirty="0" err="1" smtClean="0">
                <a:solidFill>
                  <a:srgbClr val="C00000"/>
                </a:solidFill>
              </a:rPr>
              <a:t>філософії</a:t>
            </a:r>
            <a:r>
              <a:rPr lang="ru-RU" sz="2000" b="1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   При </a:t>
            </a:r>
            <a:r>
              <a:rPr lang="ru-RU" sz="2000" b="1" dirty="0" err="1" smtClean="0">
                <a:solidFill>
                  <a:srgbClr val="C00000"/>
                </a:solidFill>
              </a:rPr>
              <a:t>всій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відмінності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поглядів</a:t>
            </a:r>
            <a:r>
              <a:rPr lang="ru-RU" sz="2000" b="1" dirty="0" smtClean="0">
                <a:solidFill>
                  <a:srgbClr val="C00000"/>
                </a:solidFill>
              </a:rPr>
              <a:t> та </a:t>
            </a:r>
            <a:r>
              <a:rPr lang="ru-RU" sz="2000" b="1" dirty="0" err="1" smtClean="0">
                <a:solidFill>
                  <a:srgbClr val="C00000"/>
                </a:solidFill>
              </a:rPr>
              <a:t>підходів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представників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2000" b="1" dirty="0" err="1" smtClean="0">
                <a:solidFill>
                  <a:srgbClr val="C00000"/>
                </a:solidFill>
              </a:rPr>
              <a:t>Просвітництва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єднає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дещо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спільне</a:t>
            </a:r>
            <a:r>
              <a:rPr lang="ru-RU" sz="2000" b="1" dirty="0" smtClean="0">
                <a:solidFill>
                  <a:srgbClr val="C00000"/>
                </a:solidFill>
              </a:rPr>
              <a:t>, </a:t>
            </a:r>
            <a:r>
              <a:rPr lang="ru-RU" sz="2000" b="1" dirty="0" err="1" smtClean="0">
                <a:solidFill>
                  <a:srgbClr val="C00000"/>
                </a:solidFill>
              </a:rPr>
              <a:t>що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дозволяє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виокремити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2000" b="1" dirty="0" err="1" smtClean="0">
                <a:solidFill>
                  <a:srgbClr val="C00000"/>
                </a:solidFill>
              </a:rPr>
              <a:t>цю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добу</a:t>
            </a:r>
            <a:r>
              <a:rPr lang="ru-RU" sz="2000" b="1" dirty="0" smtClean="0">
                <a:solidFill>
                  <a:srgbClr val="C00000"/>
                </a:solidFill>
              </a:rPr>
              <a:t> в </a:t>
            </a:r>
            <a:r>
              <a:rPr lang="ru-RU" sz="2000" b="1" dirty="0" err="1" smtClean="0">
                <a:solidFill>
                  <a:srgbClr val="C00000"/>
                </a:solidFill>
              </a:rPr>
              <a:t>історії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людства</a:t>
            </a:r>
            <a:r>
              <a:rPr lang="ru-RU" sz="2000" b="1" dirty="0" smtClean="0">
                <a:solidFill>
                  <a:srgbClr val="C00000"/>
                </a:solidFill>
              </a:rPr>
              <a:t>, а </a:t>
            </a:r>
            <a:r>
              <a:rPr lang="ru-RU" sz="2000" b="1" dirty="0" err="1" smtClean="0">
                <a:solidFill>
                  <a:srgbClr val="C00000"/>
                </a:solidFill>
              </a:rPr>
              <a:t>саме</a:t>
            </a:r>
            <a:r>
              <a:rPr lang="ru-RU" sz="2000" b="1" dirty="0" smtClean="0">
                <a:solidFill>
                  <a:srgbClr val="C00000"/>
                </a:solidFill>
              </a:rPr>
              <a:t>: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а)</a:t>
            </a:r>
            <a:r>
              <a:rPr lang="ru-RU" sz="2000" b="1" dirty="0" err="1" smtClean="0">
                <a:solidFill>
                  <a:srgbClr val="C00000"/>
                </a:solidFill>
              </a:rPr>
              <a:t>надання</a:t>
            </a:r>
            <a:r>
              <a:rPr lang="ru-RU" sz="2000" b="1" dirty="0" smtClean="0">
                <a:solidFill>
                  <a:srgbClr val="C00000"/>
                </a:solidFill>
              </a:rPr>
              <a:t> великого </a:t>
            </a:r>
            <a:r>
              <a:rPr lang="ru-RU" sz="2000" b="1" dirty="0" err="1" smtClean="0">
                <a:solidFill>
                  <a:srgbClr val="C00000"/>
                </a:solidFill>
              </a:rPr>
              <a:t>значення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розуму</a:t>
            </a:r>
            <a:r>
              <a:rPr lang="ru-RU" sz="2000" b="1" dirty="0" smtClean="0">
                <a:solidFill>
                  <a:srgbClr val="C00000"/>
                </a:solidFill>
              </a:rPr>
              <a:t>;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б)</a:t>
            </a:r>
            <a:r>
              <a:rPr lang="ru-RU" sz="2000" b="1" dirty="0" err="1" smtClean="0">
                <a:solidFill>
                  <a:srgbClr val="C00000"/>
                </a:solidFill>
              </a:rPr>
              <a:t>заперечення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теорії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природжених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ідей</a:t>
            </a:r>
            <a:r>
              <a:rPr lang="ru-RU" sz="2000" b="1" dirty="0" smtClean="0">
                <a:solidFill>
                  <a:srgbClr val="C00000"/>
                </a:solidFill>
              </a:rPr>
              <a:t>, </a:t>
            </a:r>
            <a:r>
              <a:rPr lang="ru-RU" sz="2000" b="1" dirty="0" err="1" smtClean="0">
                <a:solidFill>
                  <a:srgbClr val="C00000"/>
                </a:solidFill>
              </a:rPr>
              <a:t>досвід</a:t>
            </a:r>
            <a:r>
              <a:rPr lang="ru-RU" sz="2000" b="1" dirty="0" smtClean="0">
                <a:solidFill>
                  <a:srgbClr val="C00000"/>
                </a:solidFill>
              </a:rPr>
              <a:t> — </a:t>
            </a:r>
            <a:r>
              <a:rPr lang="ru-RU" sz="2000" b="1" dirty="0" err="1" smtClean="0">
                <a:solidFill>
                  <a:srgbClr val="C00000"/>
                </a:solidFill>
              </a:rPr>
              <a:t>єдине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2000" b="1" dirty="0" err="1" smtClean="0">
                <a:solidFill>
                  <a:srgbClr val="C00000"/>
                </a:solidFill>
              </a:rPr>
              <a:t>джерело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набуття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знань</a:t>
            </a:r>
            <a:r>
              <a:rPr lang="ru-RU" sz="2000" b="1" dirty="0" smtClean="0">
                <a:solidFill>
                  <a:srgbClr val="C00000"/>
                </a:solidFill>
              </a:rPr>
              <a:t>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картинки фоны\274601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144000" cy="7072338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714348" y="857232"/>
            <a:ext cx="771530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в)</a:t>
            </a:r>
            <a:r>
              <a:rPr lang="ru-RU" sz="2000" b="1" dirty="0" err="1" smtClean="0">
                <a:solidFill>
                  <a:srgbClr val="C00000"/>
                </a:solidFill>
              </a:rPr>
              <a:t>ідеї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правлять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світом</a:t>
            </a:r>
            <a:r>
              <a:rPr lang="ru-RU" sz="2000" b="1" dirty="0" smtClean="0">
                <a:solidFill>
                  <a:srgbClr val="C00000"/>
                </a:solidFill>
              </a:rPr>
              <a:t>, вони </a:t>
            </a:r>
            <a:r>
              <a:rPr lang="ru-RU" sz="2000" b="1" dirty="0" err="1" smtClean="0">
                <a:solidFill>
                  <a:srgbClr val="C00000"/>
                </a:solidFill>
              </a:rPr>
              <a:t>можуть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змінити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суспільство</a:t>
            </a:r>
            <a:r>
              <a:rPr lang="ru-RU" sz="2000" b="1" dirty="0" smtClean="0">
                <a:solidFill>
                  <a:srgbClr val="C00000"/>
                </a:solidFill>
              </a:rPr>
              <a:t>;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г)критика </a:t>
            </a:r>
            <a:r>
              <a:rPr lang="ru-RU" sz="2000" b="1" dirty="0" err="1" smtClean="0">
                <a:solidFill>
                  <a:srgbClr val="C00000"/>
                </a:solidFill>
              </a:rPr>
              <a:t>недосконалого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суспільного</a:t>
            </a:r>
            <a:r>
              <a:rPr lang="ru-RU" sz="2000" b="1" dirty="0" smtClean="0">
                <a:solidFill>
                  <a:srgbClr val="C00000"/>
                </a:solidFill>
              </a:rPr>
              <a:t> ладу, </a:t>
            </a:r>
            <a:r>
              <a:rPr lang="ru-RU" sz="2000" b="1" dirty="0" err="1" smtClean="0">
                <a:solidFill>
                  <a:srgbClr val="C00000"/>
                </a:solidFill>
              </a:rPr>
              <a:t>несправедливих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устроїв</a:t>
            </a:r>
            <a:r>
              <a:rPr lang="ru-RU" sz="2000" b="1" dirty="0" smtClean="0">
                <a:solidFill>
                  <a:srgbClr val="C00000"/>
                </a:solidFill>
              </a:rPr>
              <a:t>, </a:t>
            </a:r>
            <a:r>
              <a:rPr lang="ru-RU" sz="2000" b="1" dirty="0" err="1" smtClean="0">
                <a:solidFill>
                  <a:srgbClr val="C00000"/>
                </a:solidFill>
              </a:rPr>
              <a:t>нерівності</a:t>
            </a:r>
            <a:r>
              <a:rPr lang="ru-RU" sz="2000" b="1" dirty="0" smtClean="0">
                <a:solidFill>
                  <a:srgbClr val="C00000"/>
                </a:solidFill>
              </a:rPr>
              <a:t>; </a:t>
            </a:r>
          </a:p>
          <a:p>
            <a:pPr>
              <a:buNone/>
            </a:pPr>
            <a:r>
              <a:rPr lang="ru-RU" sz="2000" b="1" dirty="0" err="1" smtClean="0">
                <a:solidFill>
                  <a:srgbClr val="C00000"/>
                </a:solidFill>
              </a:rPr>
              <a:t>д</a:t>
            </a:r>
            <a:r>
              <a:rPr lang="ru-RU" sz="2000" b="1" dirty="0" smtClean="0">
                <a:solidFill>
                  <a:srgbClr val="C00000"/>
                </a:solidFill>
              </a:rPr>
              <a:t>)природа — </a:t>
            </a:r>
            <a:r>
              <a:rPr lang="ru-RU" sz="2000" b="1" dirty="0" err="1" smtClean="0">
                <a:solidFill>
                  <a:srgbClr val="C00000"/>
                </a:solidFill>
              </a:rPr>
              <a:t>розумна</a:t>
            </a:r>
            <a:r>
              <a:rPr lang="ru-RU" sz="2000" b="1" dirty="0" smtClean="0">
                <a:solidFill>
                  <a:srgbClr val="C00000"/>
                </a:solidFill>
              </a:rPr>
              <a:t>, а </a:t>
            </a:r>
            <a:r>
              <a:rPr lang="ru-RU" sz="2000" b="1" dirty="0" err="1" smtClean="0">
                <a:solidFill>
                  <a:srgbClr val="C00000"/>
                </a:solidFill>
              </a:rPr>
              <a:t>розум</a:t>
            </a:r>
            <a:r>
              <a:rPr lang="ru-RU" sz="2000" b="1" dirty="0" smtClean="0">
                <a:solidFill>
                  <a:srgbClr val="C00000"/>
                </a:solidFill>
              </a:rPr>
              <a:t> — </a:t>
            </a:r>
            <a:r>
              <a:rPr lang="ru-RU" sz="2000" b="1" dirty="0" err="1" smtClean="0">
                <a:solidFill>
                  <a:srgbClr val="C00000"/>
                </a:solidFill>
              </a:rPr>
              <a:t>вияв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природи</a:t>
            </a:r>
            <a:r>
              <a:rPr lang="ru-RU" sz="2000" b="1" dirty="0" smtClean="0">
                <a:solidFill>
                  <a:srgbClr val="C00000"/>
                </a:solidFill>
              </a:rPr>
              <a:t>;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е)зло у </a:t>
            </a:r>
            <a:r>
              <a:rPr lang="ru-RU" sz="2000" b="1" dirty="0" err="1" smtClean="0">
                <a:solidFill>
                  <a:srgbClr val="C00000"/>
                </a:solidFill>
              </a:rPr>
              <a:t>житті</a:t>
            </a:r>
            <a:r>
              <a:rPr lang="ru-RU" sz="2000" b="1" dirty="0" smtClean="0">
                <a:solidFill>
                  <a:srgbClr val="C00000"/>
                </a:solidFill>
              </a:rPr>
              <a:t> — результат </a:t>
            </a:r>
            <a:r>
              <a:rPr lang="ru-RU" sz="2000" b="1" dirty="0" err="1" smtClean="0">
                <a:solidFill>
                  <a:srgbClr val="C00000"/>
                </a:solidFill>
              </a:rPr>
              <a:t>порушення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законів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природи</a:t>
            </a:r>
            <a:r>
              <a:rPr lang="ru-RU" sz="2000" b="1" dirty="0" smtClean="0">
                <a:solidFill>
                  <a:srgbClr val="C00000"/>
                </a:solidFill>
              </a:rPr>
              <a:t>, тому треба </a:t>
            </a:r>
            <a:r>
              <a:rPr lang="ru-RU" sz="2000" b="1" dirty="0" err="1" smtClean="0">
                <a:solidFill>
                  <a:srgbClr val="C00000"/>
                </a:solidFill>
              </a:rPr>
              <a:t>повернутися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до </a:t>
            </a:r>
            <a:r>
              <a:rPr lang="ru-RU" sz="2000" b="1" dirty="0" err="1" smtClean="0">
                <a:solidFill>
                  <a:srgbClr val="C00000"/>
                </a:solidFill>
              </a:rPr>
              <a:t>її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сутності</a:t>
            </a:r>
            <a:r>
              <a:rPr lang="ru-RU" sz="2000" b="1" dirty="0" smtClean="0">
                <a:solidFill>
                  <a:srgbClr val="C00000"/>
                </a:solidFill>
              </a:rPr>
              <a:t>;  </a:t>
            </a:r>
          </a:p>
          <a:p>
            <a:pPr>
              <a:buNone/>
            </a:pPr>
            <a:r>
              <a:rPr lang="ru-RU" sz="2000" b="1" dirty="0" err="1" smtClean="0">
                <a:solidFill>
                  <a:srgbClr val="C00000"/>
                </a:solidFill>
              </a:rPr>
              <a:t>є</a:t>
            </a:r>
            <a:r>
              <a:rPr lang="ru-RU" sz="2000" b="1" dirty="0" smtClean="0">
                <a:solidFill>
                  <a:srgbClr val="C00000"/>
                </a:solidFill>
              </a:rPr>
              <a:t>) </a:t>
            </a:r>
            <a:r>
              <a:rPr lang="ru-RU" sz="2000" b="1" dirty="0" err="1" smtClean="0">
                <a:solidFill>
                  <a:srgbClr val="C00000"/>
                </a:solidFill>
              </a:rPr>
              <a:t>людина</a:t>
            </a:r>
            <a:r>
              <a:rPr lang="ru-RU" sz="2000" b="1" dirty="0" smtClean="0">
                <a:solidFill>
                  <a:srgbClr val="C00000"/>
                </a:solidFill>
              </a:rPr>
              <a:t> добра </a:t>
            </a:r>
            <a:r>
              <a:rPr lang="ru-RU" sz="2000" b="1" dirty="0" err="1" smtClean="0">
                <a:solidFill>
                  <a:srgbClr val="C00000"/>
                </a:solidFill>
              </a:rPr>
              <a:t>від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народження</a:t>
            </a:r>
            <a:r>
              <a:rPr lang="ru-RU" sz="2000" b="1" dirty="0" smtClean="0">
                <a:solidFill>
                  <a:srgbClr val="C00000"/>
                </a:solidFill>
              </a:rPr>
              <a:t>, а </a:t>
            </a:r>
            <a:r>
              <a:rPr lang="ru-RU" sz="2000" b="1" dirty="0" err="1" smtClean="0">
                <a:solidFill>
                  <a:srgbClr val="C00000"/>
                </a:solidFill>
              </a:rPr>
              <a:t>суспільство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спотворює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її</a:t>
            </a:r>
            <a:r>
              <a:rPr lang="ru-RU" sz="2000" b="1" dirty="0" smtClean="0">
                <a:solidFill>
                  <a:srgbClr val="C00000"/>
                </a:solidFill>
              </a:rPr>
              <a:t> природу;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ж)</a:t>
            </a:r>
            <a:r>
              <a:rPr lang="ru-RU" sz="2000" b="1" dirty="0" err="1" smtClean="0">
                <a:solidFill>
                  <a:srgbClr val="C00000"/>
                </a:solidFill>
              </a:rPr>
              <a:t>моральне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виховання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людини</a:t>
            </a:r>
            <a:r>
              <a:rPr lang="ru-RU" sz="2000" b="1" dirty="0" smtClean="0">
                <a:solidFill>
                  <a:srgbClr val="C00000"/>
                </a:solidFill>
              </a:rPr>
              <a:t> — шлях до </a:t>
            </a:r>
            <a:r>
              <a:rPr lang="ru-RU" sz="2000" b="1" dirty="0" err="1" smtClean="0">
                <a:solidFill>
                  <a:srgbClr val="C00000"/>
                </a:solidFill>
              </a:rPr>
              <a:t>вдосконалення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суспільства</a:t>
            </a:r>
            <a:r>
              <a:rPr lang="ru-RU" sz="2000" b="1" dirty="0" smtClean="0">
                <a:solidFill>
                  <a:srgbClr val="C00000"/>
                </a:solidFill>
              </a:rPr>
              <a:t>; </a:t>
            </a:r>
          </a:p>
          <a:p>
            <a:pPr>
              <a:buNone/>
            </a:pPr>
            <a:r>
              <a:rPr lang="ru-RU" sz="2000" b="1" dirty="0" err="1" smtClean="0">
                <a:solidFill>
                  <a:srgbClr val="C00000"/>
                </a:solidFill>
              </a:rPr>
              <a:t>з</a:t>
            </a:r>
            <a:r>
              <a:rPr lang="ru-RU" sz="2000" b="1" dirty="0" smtClean="0">
                <a:solidFill>
                  <a:srgbClr val="C00000"/>
                </a:solidFill>
              </a:rPr>
              <a:t>)</a:t>
            </a:r>
            <a:r>
              <a:rPr lang="ru-RU" sz="2000" b="1" dirty="0" err="1" smtClean="0">
                <a:solidFill>
                  <a:srgbClr val="C00000"/>
                </a:solidFill>
              </a:rPr>
              <a:t>просвітителі</a:t>
            </a:r>
            <a:r>
              <a:rPr lang="ru-RU" sz="2000" b="1" dirty="0" smtClean="0">
                <a:solidFill>
                  <a:srgbClr val="C00000"/>
                </a:solidFill>
              </a:rPr>
              <a:t> —  «</a:t>
            </a:r>
            <a:r>
              <a:rPr lang="ru-RU" sz="2000" b="1" dirty="0" err="1" smtClean="0">
                <a:solidFill>
                  <a:srgbClr val="C00000"/>
                </a:solidFill>
              </a:rPr>
              <a:t>громадяни</a:t>
            </a:r>
            <a:r>
              <a:rPr lang="ru-RU" sz="2000" b="1" dirty="0" smtClean="0">
                <a:solidFill>
                  <a:srgbClr val="C00000"/>
                </a:solidFill>
              </a:rPr>
              <a:t>  </a:t>
            </a:r>
            <a:r>
              <a:rPr lang="ru-RU" sz="2000" b="1" dirty="0" err="1" smtClean="0">
                <a:solidFill>
                  <a:srgbClr val="C00000"/>
                </a:solidFill>
              </a:rPr>
              <a:t>світу</a:t>
            </a:r>
            <a:r>
              <a:rPr lang="ru-RU" sz="2000" b="1" dirty="0" smtClean="0">
                <a:solidFill>
                  <a:srgbClr val="C00000"/>
                </a:solidFill>
              </a:rPr>
              <a:t>»,  вони  </a:t>
            </a:r>
            <a:r>
              <a:rPr lang="ru-RU" sz="2000" b="1" dirty="0" err="1" smtClean="0">
                <a:solidFill>
                  <a:srgbClr val="C00000"/>
                </a:solidFill>
              </a:rPr>
              <a:t>відчували</a:t>
            </a:r>
            <a:r>
              <a:rPr lang="ru-RU" sz="2000" b="1" dirty="0" smtClean="0">
                <a:solidFill>
                  <a:srgbClr val="C00000"/>
                </a:solidFill>
              </a:rPr>
              <a:t>  свою  </a:t>
            </a:r>
            <a:r>
              <a:rPr lang="ru-RU" sz="2000" b="1" dirty="0" err="1" smtClean="0">
                <a:solidFill>
                  <a:srgbClr val="C00000"/>
                </a:solidFill>
              </a:rPr>
              <a:t>відповідальність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за  увесь </a:t>
            </a:r>
            <a:r>
              <a:rPr lang="ru-RU" sz="2000" b="1" dirty="0" err="1" smtClean="0">
                <a:solidFill>
                  <a:srgbClr val="C00000"/>
                </a:solidFill>
              </a:rPr>
              <a:t>світ</a:t>
            </a:r>
            <a:r>
              <a:rPr lang="ru-RU" sz="2000" b="1" dirty="0" smtClean="0">
                <a:solidFill>
                  <a:srgbClr val="C00000"/>
                </a:solidFill>
              </a:rPr>
              <a:t>,  </a:t>
            </a:r>
            <a:r>
              <a:rPr lang="ru-RU" sz="2000" b="1" dirty="0" err="1" smtClean="0">
                <a:solidFill>
                  <a:srgbClr val="C00000"/>
                </a:solidFill>
              </a:rPr>
              <a:t>прагнули</a:t>
            </a:r>
            <a:r>
              <a:rPr lang="ru-RU" sz="2000" b="1" dirty="0" smtClean="0">
                <a:solidFill>
                  <a:srgbClr val="C00000"/>
                </a:solidFill>
              </a:rPr>
              <a:t>  </a:t>
            </a:r>
            <a:r>
              <a:rPr lang="ru-RU" sz="2000" b="1" dirty="0" err="1" smtClean="0">
                <a:solidFill>
                  <a:srgbClr val="C00000"/>
                </a:solidFill>
              </a:rPr>
              <a:t>змінити</a:t>
            </a:r>
            <a:r>
              <a:rPr lang="ru-RU" sz="2000" b="1" dirty="0" smtClean="0">
                <a:solidFill>
                  <a:srgbClr val="C00000"/>
                </a:solidFill>
              </a:rPr>
              <a:t>  </a:t>
            </a:r>
            <a:r>
              <a:rPr lang="ru-RU" sz="2000" b="1" dirty="0" err="1" smtClean="0">
                <a:solidFill>
                  <a:srgbClr val="C00000"/>
                </a:solidFill>
              </a:rPr>
              <a:t>його</a:t>
            </a:r>
            <a:r>
              <a:rPr lang="ru-RU" sz="2000" b="1" dirty="0" smtClean="0">
                <a:solidFill>
                  <a:srgbClr val="C00000"/>
                </a:solidFill>
              </a:rPr>
              <a:t>  на засадах </a:t>
            </a:r>
            <a:r>
              <a:rPr lang="ru-RU" sz="2000" b="1" dirty="0" err="1" smtClean="0">
                <a:solidFill>
                  <a:srgbClr val="C00000"/>
                </a:solidFill>
              </a:rPr>
              <a:t>гуманізму</a:t>
            </a:r>
            <a:r>
              <a:rPr lang="ru-RU" sz="2000" b="1" dirty="0" smtClean="0">
                <a:solidFill>
                  <a:srgbClr val="C00000"/>
                </a:solidFill>
              </a:rPr>
              <a:t>. </a:t>
            </a:r>
            <a:endParaRPr lang="ru-RU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картинки фоны\274601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144000" cy="707233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71480"/>
            <a:ext cx="8501122" cy="60722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000" b="1" dirty="0" smtClean="0">
                <a:solidFill>
                  <a:srgbClr val="C00000"/>
                </a:solidFill>
              </a:rPr>
              <a:t>Просвітництво вирізняється </a:t>
            </a:r>
            <a:r>
              <a:rPr lang="ru-RU" sz="2000" b="1" dirty="0" err="1" smtClean="0">
                <a:solidFill>
                  <a:srgbClr val="C00000"/>
                </a:solidFill>
              </a:rPr>
              <a:t>співіснуванням</a:t>
            </a:r>
            <a:r>
              <a:rPr lang="ru-RU" sz="2000" b="1" dirty="0" smtClean="0">
                <a:solidFill>
                  <a:srgbClr val="C00000"/>
                </a:solidFill>
              </a:rPr>
              <a:t>  </a:t>
            </a:r>
            <a:r>
              <a:rPr lang="ru-RU" sz="2000" b="1" dirty="0" err="1" smtClean="0">
                <a:solidFill>
                  <a:srgbClr val="C00000"/>
                </a:solidFill>
              </a:rPr>
              <a:t>різних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2000" b="1" dirty="0" err="1" smtClean="0">
                <a:solidFill>
                  <a:srgbClr val="C00000"/>
                </a:solidFill>
              </a:rPr>
              <a:t>філософських</a:t>
            </a:r>
            <a:r>
              <a:rPr lang="ru-RU" sz="2000" b="1" dirty="0" smtClean="0">
                <a:solidFill>
                  <a:srgbClr val="C00000"/>
                </a:solidFill>
              </a:rPr>
              <a:t>  </a:t>
            </a:r>
            <a:r>
              <a:rPr lang="ru-RU" sz="2000" b="1" dirty="0" err="1" smtClean="0">
                <a:solidFill>
                  <a:srgbClr val="C00000"/>
                </a:solidFill>
              </a:rPr>
              <a:t>течій</a:t>
            </a:r>
            <a:r>
              <a:rPr lang="ru-RU" sz="2000" b="1" dirty="0" smtClean="0">
                <a:solidFill>
                  <a:srgbClr val="C00000"/>
                </a:solidFill>
              </a:rPr>
              <a:t>  та  </a:t>
            </a:r>
            <a:r>
              <a:rPr lang="ru-RU" sz="2000" b="1" dirty="0" err="1" smtClean="0">
                <a:solidFill>
                  <a:srgbClr val="C00000"/>
                </a:solidFill>
              </a:rPr>
              <a:t>напрямів</a:t>
            </a:r>
            <a:r>
              <a:rPr lang="ru-RU" sz="2000" b="1" dirty="0" smtClean="0">
                <a:solidFill>
                  <a:srgbClr val="C00000"/>
                </a:solidFill>
              </a:rPr>
              <a:t>: 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раціоналізм</a:t>
            </a:r>
            <a:r>
              <a:rPr lang="ru-RU" sz="2000" b="1" i="1" dirty="0" smtClean="0">
                <a:solidFill>
                  <a:srgbClr val="C00000"/>
                </a:solidFill>
              </a:rPr>
              <a:t>, 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сенсуалізм</a:t>
            </a:r>
            <a:r>
              <a:rPr lang="ru-RU" sz="2000" b="1" i="1" dirty="0" smtClean="0">
                <a:solidFill>
                  <a:srgbClr val="C00000"/>
                </a:solidFill>
              </a:rPr>
              <a:t>,</a:t>
            </a:r>
          </a:p>
          <a:p>
            <a:pPr>
              <a:buNone/>
            </a:pPr>
            <a:r>
              <a:rPr lang="ru-RU" sz="2000" b="1" i="1" dirty="0" err="1" smtClean="0">
                <a:solidFill>
                  <a:srgbClr val="C00000"/>
                </a:solidFill>
              </a:rPr>
              <a:t>матеріалізм</a:t>
            </a:r>
            <a:r>
              <a:rPr lang="ru-RU" sz="2000" b="1" i="1" dirty="0" smtClean="0">
                <a:solidFill>
                  <a:srgbClr val="C00000"/>
                </a:solidFill>
              </a:rPr>
              <a:t>, 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суб'єктивний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ідеалізм</a:t>
            </a:r>
            <a:r>
              <a:rPr lang="ru-RU" sz="2000" b="1" i="1" dirty="0" smtClean="0">
                <a:solidFill>
                  <a:srgbClr val="C00000"/>
                </a:solidFill>
              </a:rPr>
              <a:t>,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античний</a:t>
            </a:r>
            <a:r>
              <a:rPr lang="ru-RU" sz="2000" b="1" i="1" dirty="0" smtClean="0">
                <a:solidFill>
                  <a:srgbClr val="C00000"/>
                </a:solidFill>
              </a:rPr>
              <a:t> скептицизм. </a:t>
            </a:r>
          </a:p>
          <a:p>
            <a:pPr>
              <a:buNone/>
            </a:pPr>
            <a:endParaRPr lang="ru-RU" sz="2000" b="1" i="1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uk-UA" sz="2000" b="1" i="1" dirty="0" smtClean="0">
                <a:solidFill>
                  <a:srgbClr val="C00000"/>
                </a:solidFill>
              </a:rPr>
              <a:t>Сенсуалісти</a:t>
            </a:r>
            <a:r>
              <a:rPr lang="uk-UA" sz="2000" b="1" dirty="0" smtClean="0">
                <a:solidFill>
                  <a:srgbClr val="C00000"/>
                </a:solidFill>
              </a:rPr>
              <a:t> вважали, що пізнання базується на первісних</a:t>
            </a:r>
          </a:p>
          <a:p>
            <a:pPr>
              <a:buNone/>
            </a:pPr>
            <a:r>
              <a:rPr lang="uk-UA" sz="2000" b="1" dirty="0" smtClean="0">
                <a:solidFill>
                  <a:srgbClr val="C00000"/>
                </a:solidFill>
              </a:rPr>
              <a:t>відчуттях, і всі наші поняття, ідеї, уявлення є наслідком</a:t>
            </a:r>
          </a:p>
          <a:p>
            <a:pPr>
              <a:buNone/>
            </a:pPr>
            <a:r>
              <a:rPr lang="uk-UA" sz="2000" b="1" dirty="0" err="1" smtClean="0">
                <a:solidFill>
                  <a:srgbClr val="C00000"/>
                </a:solidFill>
              </a:rPr>
              <a:t>переробленихі</a:t>
            </a:r>
            <a:r>
              <a:rPr lang="uk-UA" sz="2000" b="1" dirty="0" smtClean="0">
                <a:solidFill>
                  <a:srgbClr val="C00000"/>
                </a:solidFill>
              </a:rPr>
              <a:t> </a:t>
            </a:r>
            <a:r>
              <a:rPr lang="uk-UA" sz="2000" b="1" dirty="0" err="1" smtClean="0">
                <a:solidFill>
                  <a:srgbClr val="C00000"/>
                </a:solidFill>
              </a:rPr>
              <a:t>осмисленних</a:t>
            </a:r>
            <a:r>
              <a:rPr lang="uk-UA" sz="2000" b="1" dirty="0" smtClean="0">
                <a:solidFill>
                  <a:srgbClr val="C00000"/>
                </a:solidFill>
              </a:rPr>
              <a:t> відчуттів.</a:t>
            </a:r>
          </a:p>
          <a:p>
            <a:pPr>
              <a:buFont typeface="Wingdings" pitchFamily="2" charset="2"/>
              <a:buChar char="§"/>
            </a:pPr>
            <a:r>
              <a:rPr lang="uk-UA" sz="2000" b="1" i="1" dirty="0" smtClean="0">
                <a:solidFill>
                  <a:srgbClr val="C00000"/>
                </a:solidFill>
              </a:rPr>
              <a:t>Раціоналісти</a:t>
            </a:r>
            <a:r>
              <a:rPr lang="uk-UA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визнавали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існування</a:t>
            </a:r>
            <a:r>
              <a:rPr lang="ru-RU" sz="2000" b="1" dirty="0" smtClean="0">
                <a:solidFill>
                  <a:srgbClr val="C00000"/>
                </a:solidFill>
              </a:rPr>
              <a:t> «</a:t>
            </a:r>
            <a:r>
              <a:rPr lang="ru-RU" sz="2000" b="1" dirty="0" err="1" smtClean="0">
                <a:solidFill>
                  <a:srgbClr val="C00000"/>
                </a:solidFill>
              </a:rPr>
              <a:t>вроджених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ідей</a:t>
            </a:r>
            <a:r>
              <a:rPr lang="ru-RU" sz="2000" b="1" dirty="0" smtClean="0">
                <a:solidFill>
                  <a:srgbClr val="C00000"/>
                </a:solidFill>
              </a:rPr>
              <a:t>», </a:t>
            </a:r>
          </a:p>
          <a:p>
            <a:pPr>
              <a:buNone/>
            </a:pPr>
            <a:r>
              <a:rPr lang="ru-RU" sz="2000" b="1" dirty="0" err="1" smtClean="0">
                <a:solidFill>
                  <a:srgbClr val="C00000"/>
                </a:solidFill>
              </a:rPr>
              <a:t>зокрема</a:t>
            </a:r>
            <a:r>
              <a:rPr lang="ru-RU" sz="2000" b="1" dirty="0" smtClean="0">
                <a:solidFill>
                  <a:srgbClr val="C00000"/>
                </a:solidFill>
              </a:rPr>
              <a:t> про </a:t>
            </a:r>
            <a:r>
              <a:rPr lang="ru-RU" sz="2000" b="1" dirty="0" err="1" smtClean="0">
                <a:solidFill>
                  <a:srgbClr val="C00000"/>
                </a:solidFill>
              </a:rPr>
              <a:t>прекрасне</a:t>
            </a:r>
            <a:r>
              <a:rPr lang="ru-RU" sz="2000" b="1" dirty="0" smtClean="0">
                <a:solidFill>
                  <a:srgbClr val="C00000"/>
                </a:solidFill>
              </a:rPr>
              <a:t>, </a:t>
            </a:r>
            <a:r>
              <a:rPr lang="ru-RU" sz="2000" b="1" dirty="0" err="1" smtClean="0">
                <a:solidFill>
                  <a:srgbClr val="C00000"/>
                </a:solidFill>
              </a:rPr>
              <a:t>величне</a:t>
            </a:r>
            <a:r>
              <a:rPr lang="ru-RU" sz="2000" b="1" dirty="0" smtClean="0">
                <a:solidFill>
                  <a:srgbClr val="C00000"/>
                </a:solidFill>
              </a:rPr>
              <a:t>, </a:t>
            </a:r>
            <a:r>
              <a:rPr lang="ru-RU" sz="2000" b="1" dirty="0" err="1" smtClean="0">
                <a:solidFill>
                  <a:srgbClr val="C00000"/>
                </a:solidFill>
              </a:rPr>
              <a:t>потворне</a:t>
            </a:r>
            <a:r>
              <a:rPr lang="ru-RU" sz="2000" b="1" dirty="0" smtClean="0">
                <a:solidFill>
                  <a:srgbClr val="C00000"/>
                </a:solidFill>
              </a:rPr>
              <a:t>; </a:t>
            </a:r>
            <a:r>
              <a:rPr lang="ru-RU" sz="2000" b="1" dirty="0" err="1" smtClean="0">
                <a:solidFill>
                  <a:srgbClr val="C00000"/>
                </a:solidFill>
              </a:rPr>
              <a:t>наголошували</a:t>
            </a:r>
            <a:r>
              <a:rPr lang="ru-RU" sz="2000" b="1" dirty="0" smtClean="0">
                <a:solidFill>
                  <a:srgbClr val="C00000"/>
                </a:solidFill>
              </a:rPr>
              <a:t> на</a:t>
            </a:r>
          </a:p>
          <a:p>
            <a:pPr>
              <a:buNone/>
            </a:pPr>
            <a:r>
              <a:rPr lang="ru-RU" sz="2000" b="1" dirty="0" err="1" smtClean="0">
                <a:solidFill>
                  <a:srgbClr val="C00000"/>
                </a:solidFill>
              </a:rPr>
              <a:t>верховенстві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розуму</a:t>
            </a:r>
            <a:r>
              <a:rPr lang="ru-RU" sz="2000" b="1" dirty="0" smtClean="0">
                <a:solidFill>
                  <a:srgbClr val="C00000"/>
                </a:solidFill>
              </a:rPr>
              <a:t>, </a:t>
            </a:r>
            <a:r>
              <a:rPr lang="ru-RU" sz="2000" b="1" dirty="0" err="1" smtClean="0">
                <a:solidFill>
                  <a:srgbClr val="C00000"/>
                </a:solidFill>
              </a:rPr>
              <a:t>відповідності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творчості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його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вмогам</a:t>
            </a:r>
            <a:r>
              <a:rPr lang="ru-RU" sz="2000" b="1" dirty="0" smtClean="0">
                <a:solidFill>
                  <a:srgbClr val="C00000"/>
                </a:solidFill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uk-UA" sz="2000" b="1" i="1" dirty="0" err="1" smtClean="0">
                <a:solidFill>
                  <a:srgbClr val="C00000"/>
                </a:solidFill>
              </a:rPr>
              <a:t>Матералісти</a:t>
            </a:r>
            <a:r>
              <a:rPr lang="uk-UA" sz="2000" b="1" dirty="0" smtClean="0">
                <a:solidFill>
                  <a:srgbClr val="C00000"/>
                </a:solidFill>
              </a:rPr>
              <a:t> розуміли мистецтво як </a:t>
            </a:r>
            <a:r>
              <a:rPr lang="uk-UA" sz="2000" b="1" dirty="0" err="1" smtClean="0">
                <a:solidFill>
                  <a:srgbClr val="C00000"/>
                </a:solidFill>
              </a:rPr>
              <a:t>“наслідування</a:t>
            </a:r>
            <a:r>
              <a:rPr lang="uk-UA" sz="2000" b="1" dirty="0" smtClean="0">
                <a:solidFill>
                  <a:srgbClr val="C00000"/>
                </a:solidFill>
              </a:rPr>
              <a:t> </a:t>
            </a:r>
            <a:r>
              <a:rPr lang="uk-UA" sz="2000" b="1" dirty="0" err="1" smtClean="0">
                <a:solidFill>
                  <a:srgbClr val="C00000"/>
                </a:solidFill>
              </a:rPr>
              <a:t>природи”</a:t>
            </a:r>
            <a:r>
              <a:rPr lang="uk-UA" sz="2000" b="1" dirty="0" smtClean="0">
                <a:solidFill>
                  <a:srgbClr val="C00000"/>
                </a:solidFill>
              </a:rPr>
              <a:t>,</a:t>
            </a:r>
          </a:p>
          <a:p>
            <a:pPr>
              <a:buNone/>
            </a:pPr>
            <a:r>
              <a:rPr lang="uk-UA" sz="2000" b="1" dirty="0" smtClean="0">
                <a:solidFill>
                  <a:srgbClr val="C00000"/>
                </a:solidFill>
              </a:rPr>
              <a:t> а в його </a:t>
            </a:r>
            <a:r>
              <a:rPr lang="uk-UA" sz="2000" b="1" dirty="0" err="1" smtClean="0">
                <a:solidFill>
                  <a:srgbClr val="C00000"/>
                </a:solidFill>
              </a:rPr>
              <a:t>обрахах</a:t>
            </a:r>
            <a:r>
              <a:rPr lang="uk-UA" sz="2000" b="1" dirty="0" smtClean="0">
                <a:solidFill>
                  <a:srgbClr val="C00000"/>
                </a:solidFill>
              </a:rPr>
              <a:t> вбачали своєрідні </a:t>
            </a:r>
            <a:r>
              <a:rPr lang="uk-UA" sz="2000" b="1" dirty="0" err="1" smtClean="0">
                <a:solidFill>
                  <a:srgbClr val="C00000"/>
                </a:solidFill>
              </a:rPr>
              <a:t>“зліпки”</a:t>
            </a:r>
            <a:r>
              <a:rPr lang="uk-UA" sz="2000" b="1" dirty="0" smtClean="0">
                <a:solidFill>
                  <a:srgbClr val="C00000"/>
                </a:solidFill>
              </a:rPr>
              <a:t> матеріального світу.</a:t>
            </a:r>
          </a:p>
          <a:p>
            <a:pPr>
              <a:buFont typeface="Wingdings" pitchFamily="2" charset="2"/>
              <a:buChar char="§"/>
            </a:pPr>
            <a:r>
              <a:rPr lang="uk-UA" sz="2000" b="1" i="1" dirty="0" smtClean="0">
                <a:solidFill>
                  <a:srgbClr val="C00000"/>
                </a:solidFill>
              </a:rPr>
              <a:t>Ідеалісти </a:t>
            </a:r>
            <a:r>
              <a:rPr lang="uk-UA" sz="2000" b="1" dirty="0" err="1" smtClean="0">
                <a:solidFill>
                  <a:srgbClr val="C00000"/>
                </a:solidFill>
              </a:rPr>
              <a:t>розгдядали</a:t>
            </a:r>
            <a:r>
              <a:rPr lang="uk-UA" sz="2000" b="1" dirty="0" smtClean="0">
                <a:solidFill>
                  <a:srgbClr val="C00000"/>
                </a:solidFill>
              </a:rPr>
              <a:t> мистецтво як втілення </a:t>
            </a:r>
            <a:r>
              <a:rPr lang="uk-UA" sz="2000" b="1" dirty="0" err="1" smtClean="0">
                <a:solidFill>
                  <a:srgbClr val="C00000"/>
                </a:solidFill>
              </a:rPr>
              <a:t>“первинних</a:t>
            </a:r>
            <a:r>
              <a:rPr lang="uk-UA" sz="2000" b="1" dirty="0" smtClean="0">
                <a:solidFill>
                  <a:srgbClr val="C00000"/>
                </a:solidFill>
              </a:rPr>
              <a:t> </a:t>
            </a:r>
            <a:r>
              <a:rPr lang="uk-UA" sz="2000" b="1" dirty="0" err="1" smtClean="0">
                <a:solidFill>
                  <a:srgbClr val="C00000"/>
                </a:solidFill>
              </a:rPr>
              <a:t>ідей”</a:t>
            </a:r>
            <a:endParaRPr lang="uk-UA" sz="20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uk-UA" sz="2000" b="1" dirty="0" smtClean="0">
                <a:solidFill>
                  <a:srgbClr val="C00000"/>
                </a:solidFill>
              </a:rPr>
              <a:t>у </a:t>
            </a:r>
            <a:r>
              <a:rPr lang="uk-UA" sz="2000" b="1" dirty="0" err="1" smtClean="0">
                <a:solidFill>
                  <a:srgbClr val="C00000"/>
                </a:solidFill>
              </a:rPr>
              <a:t>“вторинних”</a:t>
            </a:r>
            <a:r>
              <a:rPr lang="uk-UA" sz="2000" b="1" dirty="0" smtClean="0">
                <a:solidFill>
                  <a:srgbClr val="C00000"/>
                </a:solidFill>
              </a:rPr>
              <a:t> чуттєвих образах, або як породження творчого</a:t>
            </a:r>
          </a:p>
          <a:p>
            <a:pPr>
              <a:buNone/>
            </a:pPr>
            <a:r>
              <a:rPr lang="uk-UA" sz="2000" b="1" dirty="0" smtClean="0">
                <a:solidFill>
                  <a:srgbClr val="C00000"/>
                </a:solidFill>
              </a:rPr>
              <a:t>духу митця.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ru-RU" sz="20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uk-UA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картинки фоны\274601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144000" cy="70723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</a:rPr>
              <a:t>Погляд на людину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28641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       </a:t>
            </a:r>
            <a:r>
              <a:rPr lang="ru-RU" b="1" dirty="0" err="1" smtClean="0">
                <a:solidFill>
                  <a:srgbClr val="C00000"/>
                </a:solidFill>
              </a:rPr>
              <a:t>Просвітителі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хотіли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бачити</a:t>
            </a:r>
            <a:r>
              <a:rPr lang="ru-RU" b="1" dirty="0" smtClean="0">
                <a:solidFill>
                  <a:srgbClr val="C00000"/>
                </a:solidFill>
              </a:rPr>
              <a:t> в </a:t>
            </a:r>
            <a:r>
              <a:rPr lang="ru-RU" b="1" dirty="0" err="1" smtClean="0">
                <a:solidFill>
                  <a:srgbClr val="C00000"/>
                </a:solidFill>
              </a:rPr>
              <a:t>людині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«</a:t>
            </a:r>
            <a:r>
              <a:rPr lang="ru-RU" b="1" dirty="0" err="1" smtClean="0">
                <a:solidFill>
                  <a:srgbClr val="C00000"/>
                </a:solidFill>
              </a:rPr>
              <a:t>природну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особистість</a:t>
            </a:r>
            <a:r>
              <a:rPr lang="ru-RU" b="1" dirty="0" smtClean="0">
                <a:solidFill>
                  <a:srgbClr val="C00000"/>
                </a:solidFill>
              </a:rPr>
              <a:t>» (Ж. Ж. Руссо), 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поєднання</a:t>
            </a:r>
            <a:r>
              <a:rPr lang="ru-RU" b="1" dirty="0" smtClean="0">
                <a:solidFill>
                  <a:srgbClr val="C00000"/>
                </a:solidFill>
              </a:rPr>
              <a:t> «</a:t>
            </a:r>
            <a:r>
              <a:rPr lang="ru-RU" b="1" dirty="0" err="1" smtClean="0">
                <a:solidFill>
                  <a:srgbClr val="C00000"/>
                </a:solidFill>
              </a:rPr>
              <a:t>краси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й</a:t>
            </a:r>
            <a:r>
              <a:rPr lang="ru-RU" b="1" dirty="0" smtClean="0">
                <a:solidFill>
                  <a:srgbClr val="C00000"/>
                </a:solidFill>
              </a:rPr>
              <a:t> добра» (Й. Й. </a:t>
            </a:r>
            <a:r>
              <a:rPr lang="ru-RU" b="1" dirty="0" err="1" smtClean="0">
                <a:solidFill>
                  <a:srgbClr val="C00000"/>
                </a:solidFill>
              </a:rPr>
              <a:t>Вінкельман</a:t>
            </a:r>
            <a:r>
              <a:rPr lang="ru-RU" b="1" dirty="0" smtClean="0">
                <a:solidFill>
                  <a:srgbClr val="C00000"/>
                </a:solidFill>
              </a:rPr>
              <a:t>),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«</a:t>
            </a:r>
            <a:r>
              <a:rPr lang="ru-RU" b="1" dirty="0" err="1" smtClean="0">
                <a:solidFill>
                  <a:srgbClr val="C00000"/>
                </a:solidFill>
              </a:rPr>
              <a:t>розумну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істоту</a:t>
            </a:r>
            <a:r>
              <a:rPr lang="ru-RU" b="1" dirty="0" smtClean="0">
                <a:solidFill>
                  <a:srgbClr val="C00000"/>
                </a:solidFill>
              </a:rPr>
              <a:t>» (Вольтер),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«</a:t>
            </a:r>
            <a:r>
              <a:rPr lang="ru-RU" b="1" dirty="0" err="1" smtClean="0">
                <a:solidFill>
                  <a:srgbClr val="C00000"/>
                </a:solidFill>
              </a:rPr>
              <a:t>практичну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людину</a:t>
            </a:r>
            <a:r>
              <a:rPr lang="ru-RU" b="1" dirty="0" smtClean="0">
                <a:solidFill>
                  <a:srgbClr val="C00000"/>
                </a:solidFill>
              </a:rPr>
              <a:t>» (Д. Дефо),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«</a:t>
            </a:r>
            <a:r>
              <a:rPr lang="ru-RU" b="1" dirty="0" err="1" smtClean="0">
                <a:solidFill>
                  <a:srgbClr val="C00000"/>
                </a:solidFill>
              </a:rPr>
              <a:t>справедливу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людину</a:t>
            </a:r>
            <a:r>
              <a:rPr lang="ru-RU" b="1" dirty="0" smtClean="0">
                <a:solidFill>
                  <a:srgbClr val="C00000"/>
                </a:solidFill>
              </a:rPr>
              <a:t>» (Д. </a:t>
            </a:r>
            <a:r>
              <a:rPr lang="ru-RU" b="1" dirty="0" err="1" smtClean="0">
                <a:solidFill>
                  <a:srgbClr val="C00000"/>
                </a:solidFill>
              </a:rPr>
              <a:t>Дідро</a:t>
            </a:r>
            <a:r>
              <a:rPr lang="ru-RU" b="1" dirty="0" smtClean="0">
                <a:solidFill>
                  <a:srgbClr val="C00000"/>
                </a:solidFill>
              </a:rPr>
              <a:t>).</a:t>
            </a:r>
          </a:p>
          <a:p>
            <a:pPr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Але </a:t>
            </a:r>
            <a:r>
              <a:rPr lang="ru-RU" b="1" dirty="0" err="1" smtClean="0">
                <a:solidFill>
                  <a:srgbClr val="C00000"/>
                </a:solidFill>
              </a:rPr>
              <a:t>всіх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їх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об'єднує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розуміння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залежності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суспільного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життя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від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виховання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людини</a:t>
            </a:r>
            <a:r>
              <a:rPr lang="ru-RU" b="1" dirty="0" smtClean="0">
                <a:solidFill>
                  <a:srgbClr val="C00000"/>
                </a:solidFill>
              </a:rPr>
              <a:t>. «Чим </a:t>
            </a:r>
            <a:r>
              <a:rPr lang="ru-RU" b="1" dirty="0" err="1" smtClean="0">
                <a:solidFill>
                  <a:srgbClr val="C00000"/>
                </a:solidFill>
              </a:rPr>
              <a:t>людина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розумніша</a:t>
            </a:r>
            <a:r>
              <a:rPr lang="ru-RU" b="1" dirty="0" smtClean="0">
                <a:solidFill>
                  <a:srgbClr val="C00000"/>
                </a:solidFill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</a:rPr>
              <a:t>тим</a:t>
            </a:r>
            <a:r>
              <a:rPr lang="ru-RU" b="1" dirty="0" smtClean="0">
                <a:solidFill>
                  <a:srgbClr val="C00000"/>
                </a:solidFill>
              </a:rPr>
              <a:t> вона </a:t>
            </a:r>
            <a:r>
              <a:rPr lang="ru-RU" b="1" dirty="0" err="1" smtClean="0">
                <a:solidFill>
                  <a:srgbClr val="C00000"/>
                </a:solidFill>
              </a:rPr>
              <a:t>вільніша</a:t>
            </a:r>
            <a:r>
              <a:rPr lang="ru-RU" b="1" dirty="0" smtClean="0">
                <a:solidFill>
                  <a:srgbClr val="C00000"/>
                </a:solidFill>
              </a:rPr>
              <a:t>», — писав Вольтер. Увесь  пафос  </a:t>
            </a:r>
            <a:r>
              <a:rPr lang="ru-RU" b="1" dirty="0" err="1" smtClean="0">
                <a:solidFill>
                  <a:srgbClr val="C00000"/>
                </a:solidFill>
              </a:rPr>
              <a:t>Просвітництва</a:t>
            </a:r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ru-RU" b="1" dirty="0" err="1" smtClean="0">
                <a:solidFill>
                  <a:srgbClr val="C00000"/>
                </a:solidFill>
              </a:rPr>
              <a:t>полягає</a:t>
            </a:r>
            <a:r>
              <a:rPr lang="ru-RU" b="1" dirty="0" smtClean="0">
                <a:solidFill>
                  <a:srgbClr val="C00000"/>
                </a:solidFill>
              </a:rPr>
              <a:t>  у  </a:t>
            </a:r>
            <a:r>
              <a:rPr lang="ru-RU" b="1" dirty="0" err="1" smtClean="0">
                <a:solidFill>
                  <a:srgbClr val="C00000"/>
                </a:solidFill>
              </a:rPr>
              <a:t>програмі</a:t>
            </a:r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ru-RU" b="1" dirty="0" err="1" smtClean="0">
                <a:solidFill>
                  <a:srgbClr val="C00000"/>
                </a:solidFill>
              </a:rPr>
              <a:t>оновлення</a:t>
            </a:r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ru-RU" b="1" dirty="0" err="1" smtClean="0">
                <a:solidFill>
                  <a:srgbClr val="C00000"/>
                </a:solidFill>
              </a:rPr>
              <a:t>життя</a:t>
            </a:r>
            <a:r>
              <a:rPr lang="ru-RU" b="1" dirty="0" smtClean="0">
                <a:solidFill>
                  <a:srgbClr val="C00000"/>
                </a:solidFill>
              </a:rPr>
              <a:t>,  </a:t>
            </a:r>
            <a:r>
              <a:rPr lang="ru-RU" b="1" dirty="0" err="1" smtClean="0">
                <a:solidFill>
                  <a:srgbClr val="C00000"/>
                </a:solidFill>
              </a:rPr>
              <a:t>формуванні</a:t>
            </a:r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ru-RU" b="1" dirty="0" err="1" smtClean="0">
                <a:solidFill>
                  <a:srgbClr val="C00000"/>
                </a:solidFill>
              </a:rPr>
              <a:t>нової</a:t>
            </a:r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ru-RU" b="1" dirty="0" err="1" smtClean="0">
                <a:solidFill>
                  <a:srgbClr val="C00000"/>
                </a:solidFill>
              </a:rPr>
              <a:t>людини</a:t>
            </a:r>
            <a:r>
              <a:rPr lang="ru-RU" b="1" dirty="0" smtClean="0">
                <a:solidFill>
                  <a:srgbClr val="C00000"/>
                </a:solidFill>
              </a:rPr>
              <a:t>,  </a:t>
            </a:r>
            <a:r>
              <a:rPr lang="ru-RU" b="1" dirty="0" err="1" smtClean="0">
                <a:solidFill>
                  <a:srgbClr val="C00000"/>
                </a:solidFill>
              </a:rPr>
              <a:t>утвердженні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нових</a:t>
            </a:r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ru-RU" b="1" dirty="0" err="1" smtClean="0">
                <a:solidFill>
                  <a:srgbClr val="C00000"/>
                </a:solidFill>
              </a:rPr>
              <a:t>ідеалів</a:t>
            </a:r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ru-RU" b="1" dirty="0" err="1" smtClean="0">
                <a:solidFill>
                  <a:srgbClr val="C00000"/>
                </a:solidFill>
              </a:rPr>
              <a:t>і</a:t>
            </a:r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ru-RU" b="1" dirty="0" err="1" smtClean="0">
                <a:solidFill>
                  <a:srgbClr val="C00000"/>
                </a:solidFill>
              </a:rPr>
              <a:t>цінностей</a:t>
            </a:r>
            <a:r>
              <a:rPr lang="ru-RU" b="1" dirty="0" smtClean="0">
                <a:solidFill>
                  <a:srgbClr val="C00000"/>
                </a:solidFill>
              </a:rPr>
              <a:t>,  </a:t>
            </a:r>
            <a:r>
              <a:rPr lang="ru-RU" b="1" dirty="0" err="1" smtClean="0">
                <a:solidFill>
                  <a:srgbClr val="C00000"/>
                </a:solidFill>
              </a:rPr>
              <a:t>нових</a:t>
            </a:r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ru-RU" b="1" dirty="0" err="1" smtClean="0">
                <a:solidFill>
                  <a:srgbClr val="C00000"/>
                </a:solidFill>
              </a:rPr>
              <a:t>стосунків</a:t>
            </a:r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ru-RU" b="1" dirty="0" err="1" smtClean="0">
                <a:solidFill>
                  <a:srgbClr val="C00000"/>
                </a:solidFill>
              </a:rPr>
              <a:t>між</a:t>
            </a:r>
            <a:r>
              <a:rPr lang="ru-RU" b="1" dirty="0" smtClean="0">
                <a:solidFill>
                  <a:srgbClr val="C00000"/>
                </a:solidFill>
              </a:rPr>
              <a:t>  людьми  </a:t>
            </a:r>
            <a:r>
              <a:rPr lang="ru-RU" b="1" dirty="0" err="1" smtClean="0">
                <a:solidFill>
                  <a:srgbClr val="C00000"/>
                </a:solidFill>
              </a:rPr>
              <a:t>й</a:t>
            </a:r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ru-RU" b="1" dirty="0" err="1" smtClean="0">
                <a:solidFill>
                  <a:srgbClr val="C00000"/>
                </a:solidFill>
              </a:rPr>
              <a:t>концепцій</a:t>
            </a:r>
            <a:r>
              <a:rPr lang="ru-RU" b="1" dirty="0" smtClean="0">
                <a:solidFill>
                  <a:srgbClr val="C00000"/>
                </a:solidFill>
              </a:rPr>
              <a:t>,  </a:t>
            </a:r>
            <a:r>
              <a:rPr lang="ru-RU" b="1" dirty="0" err="1" smtClean="0">
                <a:solidFill>
                  <a:srgbClr val="C00000"/>
                </a:solidFill>
              </a:rPr>
              <a:t>які</a:t>
            </a:r>
            <a:r>
              <a:rPr lang="ru-RU" b="1" dirty="0" smtClean="0">
                <a:solidFill>
                  <a:srgbClr val="C00000"/>
                </a:solidFill>
              </a:rPr>
              <a:t>,  на  думку  </a:t>
            </a:r>
            <a:r>
              <a:rPr lang="ru-RU" b="1" dirty="0" err="1" smtClean="0">
                <a:solidFill>
                  <a:srgbClr val="C00000"/>
                </a:solidFill>
              </a:rPr>
              <a:t>мислителів</a:t>
            </a:r>
            <a:r>
              <a:rPr lang="ru-RU" b="1" dirty="0" smtClean="0">
                <a:solidFill>
                  <a:srgbClr val="C00000"/>
                </a:solidFill>
              </a:rPr>
              <a:t>,  </a:t>
            </a:r>
            <a:r>
              <a:rPr lang="ru-RU" b="1" dirty="0" err="1" smtClean="0">
                <a:solidFill>
                  <a:srgbClr val="C00000"/>
                </a:solidFill>
              </a:rPr>
              <a:t>мали</a:t>
            </a:r>
            <a:r>
              <a:rPr lang="ru-RU" b="1" dirty="0" smtClean="0">
                <a:solidFill>
                  <a:srgbClr val="C00000"/>
                </a:solidFill>
              </a:rPr>
              <a:t>  привести  до </a:t>
            </a:r>
            <a:r>
              <a:rPr lang="ru-RU" b="1" dirty="0" err="1" smtClean="0">
                <a:solidFill>
                  <a:srgbClr val="C00000"/>
                </a:solidFill>
              </a:rPr>
              <a:t>загального</a:t>
            </a:r>
            <a:r>
              <a:rPr lang="ru-RU" b="1" dirty="0" smtClean="0">
                <a:solidFill>
                  <a:srgbClr val="C00000"/>
                </a:solidFill>
              </a:rPr>
              <a:t> добра </a:t>
            </a:r>
            <a:r>
              <a:rPr lang="ru-RU" b="1" dirty="0" err="1" smtClean="0">
                <a:solidFill>
                  <a:srgbClr val="C00000"/>
                </a:solidFill>
              </a:rPr>
              <a:t>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всесвітньої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гармонії</a:t>
            </a:r>
            <a:r>
              <a:rPr lang="ru-RU" b="1" dirty="0" smtClean="0">
                <a:solidFill>
                  <a:srgbClr val="C00000"/>
                </a:solidFill>
              </a:rPr>
              <a:t>. </a:t>
            </a:r>
          </a:p>
          <a:p>
            <a:pPr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err="1" smtClean="0">
                <a:solidFill>
                  <a:srgbClr val="C00000"/>
                </a:solidFill>
              </a:rPr>
              <a:t>Велику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увагу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просвітителі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приділяли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вихованню</a:t>
            </a:r>
            <a:r>
              <a:rPr lang="ru-RU" b="1" dirty="0" smtClean="0">
                <a:solidFill>
                  <a:srgbClr val="C00000"/>
                </a:solidFill>
              </a:rPr>
              <a:t>, яке вони </a:t>
            </a:r>
            <a:r>
              <a:rPr lang="ru-RU" b="1" dirty="0" err="1" smtClean="0">
                <a:solidFill>
                  <a:srgbClr val="C00000"/>
                </a:solidFill>
              </a:rPr>
              <a:t>розуміли</a:t>
            </a:r>
            <a:r>
              <a:rPr lang="ru-RU" b="1" dirty="0" smtClean="0">
                <a:solidFill>
                  <a:srgbClr val="C00000"/>
                </a:solidFill>
              </a:rPr>
              <a:t> в широкому </a:t>
            </a:r>
            <a:r>
              <a:rPr lang="ru-RU" b="1" dirty="0" err="1" smtClean="0">
                <a:solidFill>
                  <a:srgbClr val="C00000"/>
                </a:solidFill>
              </a:rPr>
              <a:t>плані</a:t>
            </a:r>
            <a:r>
              <a:rPr lang="ru-RU" b="1" dirty="0" smtClean="0">
                <a:solidFill>
                  <a:srgbClr val="C00000"/>
                </a:solidFill>
              </a:rPr>
              <a:t> — </a:t>
            </a:r>
            <a:r>
              <a:rPr lang="ru-RU" b="1" dirty="0" err="1" smtClean="0">
                <a:solidFill>
                  <a:srgbClr val="C00000"/>
                </a:solidFill>
              </a:rPr>
              <a:t>це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й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освіта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людини</a:t>
            </a:r>
            <a:r>
              <a:rPr lang="ru-RU" b="1" dirty="0" smtClean="0">
                <a:solidFill>
                  <a:srgbClr val="C00000"/>
                </a:solidFill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</a:rPr>
              <a:t>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її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моральний</a:t>
            </a:r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ru-RU" b="1" dirty="0" err="1" smtClean="0">
                <a:solidFill>
                  <a:srgbClr val="C00000"/>
                </a:solidFill>
              </a:rPr>
              <a:t>розвиток</a:t>
            </a:r>
            <a:r>
              <a:rPr lang="ru-RU" b="1" dirty="0" smtClean="0">
                <a:solidFill>
                  <a:srgbClr val="C00000"/>
                </a:solidFill>
              </a:rPr>
              <a:t>,  </a:t>
            </a:r>
            <a:r>
              <a:rPr lang="ru-RU" b="1" dirty="0" err="1" smtClean="0">
                <a:solidFill>
                  <a:srgbClr val="C00000"/>
                </a:solidFill>
              </a:rPr>
              <a:t>і</a:t>
            </a:r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ru-RU" b="1" dirty="0" err="1" smtClean="0">
                <a:solidFill>
                  <a:srgbClr val="C00000"/>
                </a:solidFill>
              </a:rPr>
              <a:t>навчання</a:t>
            </a:r>
            <a:r>
              <a:rPr lang="ru-RU" b="1" dirty="0" smtClean="0">
                <a:solidFill>
                  <a:srgbClr val="C00000"/>
                </a:solidFill>
              </a:rPr>
              <a:t>  нормам  </a:t>
            </a:r>
            <a:r>
              <a:rPr lang="ru-RU" b="1" dirty="0" err="1" smtClean="0">
                <a:solidFill>
                  <a:srgbClr val="C00000"/>
                </a:solidFill>
              </a:rPr>
              <a:t>поведінки</a:t>
            </a:r>
            <a:r>
              <a:rPr lang="ru-RU" b="1" dirty="0" smtClean="0">
                <a:solidFill>
                  <a:srgbClr val="C00000"/>
                </a:solidFill>
              </a:rPr>
              <a:t>  у  </a:t>
            </a:r>
            <a:r>
              <a:rPr lang="ru-RU" b="1" dirty="0" err="1" smtClean="0">
                <a:solidFill>
                  <a:srgbClr val="C00000"/>
                </a:solidFill>
              </a:rPr>
              <a:t>суспільстві</a:t>
            </a:r>
            <a:r>
              <a:rPr lang="ru-RU" b="1" dirty="0" smtClean="0">
                <a:solidFill>
                  <a:srgbClr val="C00000"/>
                </a:solidFill>
              </a:rPr>
              <a:t>. </a:t>
            </a:r>
            <a:r>
              <a:rPr lang="ru-RU" b="1" dirty="0" err="1" smtClean="0">
                <a:solidFill>
                  <a:srgbClr val="C00000"/>
                </a:solidFill>
              </a:rPr>
              <a:t>Просвітителі</a:t>
            </a:r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ru-RU" b="1" dirty="0" err="1" smtClean="0">
                <a:solidFill>
                  <a:srgbClr val="C00000"/>
                </a:solidFill>
              </a:rPr>
              <a:t>розуміли</a:t>
            </a:r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ru-RU" b="1" dirty="0" err="1" smtClean="0">
                <a:solidFill>
                  <a:srgbClr val="C00000"/>
                </a:solidFill>
              </a:rPr>
              <a:t>літературу</a:t>
            </a:r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ru-RU" b="1" dirty="0" err="1" smtClean="0">
                <a:solidFill>
                  <a:srgbClr val="C00000"/>
                </a:solidFill>
              </a:rPr>
              <a:t>й</a:t>
            </a:r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ru-RU" b="1" dirty="0" err="1" smtClean="0">
                <a:solidFill>
                  <a:srgbClr val="C00000"/>
                </a:solidFill>
              </a:rPr>
              <a:t>мистецтво</a:t>
            </a:r>
            <a:r>
              <a:rPr lang="ru-RU" b="1" dirty="0" smtClean="0">
                <a:solidFill>
                  <a:srgbClr val="C00000"/>
                </a:solidFill>
              </a:rPr>
              <a:t>  як </a:t>
            </a:r>
            <a:r>
              <a:rPr lang="ru-RU" b="1" dirty="0" err="1" smtClean="0">
                <a:solidFill>
                  <a:srgbClr val="C00000"/>
                </a:solidFill>
              </a:rPr>
              <a:t>засіб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виховання</a:t>
            </a:r>
            <a:r>
              <a:rPr lang="ru-RU" b="1" dirty="0" smtClean="0">
                <a:solidFill>
                  <a:srgbClr val="C00000"/>
                </a:solidFill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</a:rPr>
              <a:t>повчаючи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всіх</a:t>
            </a:r>
            <a:r>
              <a:rPr lang="ru-RU" b="1" dirty="0" smtClean="0">
                <a:solidFill>
                  <a:srgbClr val="C00000"/>
                </a:solidFill>
              </a:rPr>
              <a:t> — </a:t>
            </a:r>
            <a:r>
              <a:rPr lang="ru-RU" b="1" dirty="0" err="1" smtClean="0">
                <a:solidFill>
                  <a:srgbClr val="C00000"/>
                </a:solidFill>
              </a:rPr>
              <a:t>від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монархів</a:t>
            </a:r>
            <a:r>
              <a:rPr lang="ru-RU" b="1" dirty="0" smtClean="0">
                <a:solidFill>
                  <a:srgbClr val="C00000"/>
                </a:solidFill>
              </a:rPr>
              <a:t> до </a:t>
            </a:r>
            <a:r>
              <a:rPr lang="ru-RU" b="1" dirty="0" err="1" smtClean="0">
                <a:solidFill>
                  <a:srgbClr val="C00000"/>
                </a:solidFill>
              </a:rPr>
              <a:t>представників</a:t>
            </a:r>
            <a:r>
              <a:rPr lang="ru-RU" b="1" dirty="0" smtClean="0">
                <a:solidFill>
                  <a:srgbClr val="C00000"/>
                </a:solidFill>
              </a:rPr>
              <a:t> народу. 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картинки фоны\274601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</a:rPr>
              <a:t>Ідеї Просвітництва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1. Культ </a:t>
            </a:r>
            <a:r>
              <a:rPr lang="ru-RU" b="1" dirty="0" err="1" smtClean="0">
                <a:solidFill>
                  <a:srgbClr val="C00000"/>
                </a:solidFill>
              </a:rPr>
              <a:t>розуму</a:t>
            </a:r>
            <a:r>
              <a:rPr lang="ru-RU" b="1" dirty="0" smtClean="0">
                <a:solidFill>
                  <a:srgbClr val="C00000"/>
                </a:solidFill>
              </a:rPr>
              <a:t> та науки. 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2. </a:t>
            </a:r>
            <a:r>
              <a:rPr lang="ru-RU" b="1" dirty="0" err="1" smtClean="0">
                <a:solidFill>
                  <a:srgbClr val="C00000"/>
                </a:solidFill>
              </a:rPr>
              <a:t>Поєднання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розуму</a:t>
            </a:r>
            <a:r>
              <a:rPr lang="ru-RU" b="1" dirty="0" smtClean="0">
                <a:solidFill>
                  <a:srgbClr val="C00000"/>
                </a:solidFill>
              </a:rPr>
              <a:t> та </a:t>
            </a:r>
            <a:r>
              <a:rPr lang="ru-RU" b="1" dirty="0" err="1" smtClean="0">
                <a:solidFill>
                  <a:srgbClr val="C00000"/>
                </a:solidFill>
              </a:rPr>
              <a:t>природи</a:t>
            </a:r>
            <a:r>
              <a:rPr lang="ru-RU" b="1" dirty="0" smtClean="0">
                <a:solidFill>
                  <a:srgbClr val="C00000"/>
                </a:solidFill>
              </a:rPr>
              <a:t>. 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 3. </a:t>
            </a:r>
            <a:r>
              <a:rPr lang="ru-RU" b="1" dirty="0" err="1" smtClean="0">
                <a:solidFill>
                  <a:srgbClr val="C00000"/>
                </a:solidFill>
              </a:rPr>
              <a:t>Віра</a:t>
            </a:r>
            <a:r>
              <a:rPr lang="ru-RU" b="1" dirty="0" smtClean="0">
                <a:solidFill>
                  <a:srgbClr val="C00000"/>
                </a:solidFill>
              </a:rPr>
              <a:t> в </a:t>
            </a:r>
            <a:r>
              <a:rPr lang="ru-RU" b="1" dirty="0" err="1" smtClean="0">
                <a:solidFill>
                  <a:srgbClr val="C00000"/>
                </a:solidFill>
              </a:rPr>
              <a:t>перетворюючу</a:t>
            </a:r>
            <a:r>
              <a:rPr lang="ru-RU" b="1" dirty="0" smtClean="0">
                <a:solidFill>
                  <a:srgbClr val="C00000"/>
                </a:solidFill>
              </a:rPr>
              <a:t> силу </a:t>
            </a:r>
            <a:r>
              <a:rPr lang="ru-RU" b="1" dirty="0" err="1" smtClean="0">
                <a:solidFill>
                  <a:srgbClr val="C00000"/>
                </a:solidFill>
              </a:rPr>
              <a:t>ідей</a:t>
            </a:r>
            <a:r>
              <a:rPr lang="ru-RU" b="1" dirty="0" smtClean="0">
                <a:solidFill>
                  <a:srgbClr val="C00000"/>
                </a:solidFill>
              </a:rPr>
              <a:t> та </a:t>
            </a:r>
            <a:r>
              <a:rPr lang="ru-RU" b="1" dirty="0" err="1" smtClean="0">
                <a:solidFill>
                  <a:srgbClr val="C00000"/>
                </a:solidFill>
              </a:rPr>
              <a:t>освіти</a:t>
            </a:r>
            <a:r>
              <a:rPr lang="ru-RU" b="1" dirty="0" smtClean="0">
                <a:solidFill>
                  <a:srgbClr val="C00000"/>
                </a:solidFill>
              </a:rPr>
              <a:t>. 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 4. </a:t>
            </a:r>
            <a:r>
              <a:rPr lang="ru-RU" b="1" dirty="0" err="1" smtClean="0">
                <a:solidFill>
                  <a:srgbClr val="C00000"/>
                </a:solidFill>
              </a:rPr>
              <a:t>Визнання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впливу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суспільного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і</a:t>
            </a:r>
            <a:r>
              <a:rPr lang="ru-RU" b="1" dirty="0" smtClean="0">
                <a:solidFill>
                  <a:srgbClr val="C00000"/>
                </a:solidFill>
              </a:rPr>
              <a:t> природного </a:t>
            </a:r>
            <a:r>
              <a:rPr lang="ru-RU" b="1" dirty="0" err="1" smtClean="0">
                <a:solidFill>
                  <a:srgbClr val="C00000"/>
                </a:solidFill>
              </a:rPr>
              <a:t>середовища</a:t>
            </a:r>
            <a:r>
              <a:rPr lang="ru-RU" b="1" dirty="0" smtClean="0">
                <a:solidFill>
                  <a:srgbClr val="C00000"/>
                </a:solidFill>
              </a:rPr>
              <a:t> на </a:t>
            </a:r>
            <a:r>
              <a:rPr lang="ru-RU" b="1" dirty="0" err="1" smtClean="0">
                <a:solidFill>
                  <a:srgbClr val="C00000"/>
                </a:solidFill>
              </a:rPr>
              <a:t>формування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людини</a:t>
            </a:r>
            <a:r>
              <a:rPr lang="ru-RU" b="1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5. </a:t>
            </a:r>
            <a:r>
              <a:rPr lang="ru-RU" b="1" dirty="0" err="1" smtClean="0">
                <a:solidFill>
                  <a:srgbClr val="C00000"/>
                </a:solidFill>
              </a:rPr>
              <a:t>Надання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переваги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досвіду</a:t>
            </a:r>
            <a:r>
              <a:rPr lang="ru-RU" b="1" dirty="0" smtClean="0">
                <a:solidFill>
                  <a:srgbClr val="C00000"/>
                </a:solidFill>
              </a:rPr>
              <a:t>. 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6. </a:t>
            </a:r>
            <a:r>
              <a:rPr lang="ru-RU" b="1" dirty="0" err="1" smtClean="0">
                <a:solidFill>
                  <a:srgbClr val="C00000"/>
                </a:solidFill>
              </a:rPr>
              <a:t>Переосмислення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питань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світобудови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й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суспільного</a:t>
            </a:r>
            <a:r>
              <a:rPr lang="ru-RU" b="1" dirty="0" smtClean="0">
                <a:solidFill>
                  <a:srgbClr val="C00000"/>
                </a:solidFill>
              </a:rPr>
              <a:t> порядку. 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7. </a:t>
            </a:r>
            <a:r>
              <a:rPr lang="ru-RU" b="1" dirty="0" err="1" smtClean="0">
                <a:solidFill>
                  <a:srgbClr val="C00000"/>
                </a:solidFill>
              </a:rPr>
              <a:t>Проголошення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цінності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людини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незалежно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від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її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походження</a:t>
            </a:r>
            <a:r>
              <a:rPr lang="ru-RU" b="1" dirty="0" smtClean="0">
                <a:solidFill>
                  <a:srgbClr val="C00000"/>
                </a:solidFill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</a:rPr>
              <a:t>утвердження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рівності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всіх</a:t>
            </a:r>
            <a:r>
              <a:rPr lang="ru-RU" b="1" dirty="0" smtClean="0">
                <a:solidFill>
                  <a:srgbClr val="C00000"/>
                </a:solidFill>
              </a:rPr>
              <a:t> людей. 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8. </a:t>
            </a:r>
            <a:r>
              <a:rPr lang="ru-RU" b="1" dirty="0" err="1" smtClean="0">
                <a:solidFill>
                  <a:srgbClr val="C00000"/>
                </a:solidFill>
              </a:rPr>
              <a:t>Виховання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гармонійної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людини</a:t>
            </a:r>
            <a:r>
              <a:rPr lang="ru-RU" b="1" dirty="0" smtClean="0">
                <a:solidFill>
                  <a:srgbClr val="C00000"/>
                </a:solidFill>
              </a:rPr>
              <a:t> за законами </a:t>
            </a:r>
            <a:r>
              <a:rPr lang="ru-RU" b="1" dirty="0" err="1" smtClean="0">
                <a:solidFill>
                  <a:srgbClr val="C00000"/>
                </a:solidFill>
              </a:rPr>
              <a:t>розуму</a:t>
            </a:r>
            <a:r>
              <a:rPr lang="ru-RU" b="1" dirty="0" smtClean="0">
                <a:solidFill>
                  <a:srgbClr val="C00000"/>
                </a:solidFill>
              </a:rPr>
              <a:t> та </a:t>
            </a:r>
            <a:r>
              <a:rPr lang="ru-RU" b="1" dirty="0" err="1" smtClean="0">
                <a:solidFill>
                  <a:srgbClr val="C00000"/>
                </a:solidFill>
              </a:rPr>
              <a:t>природи</a:t>
            </a:r>
            <a:r>
              <a:rPr lang="ru-RU" b="1" dirty="0" smtClean="0">
                <a:solidFill>
                  <a:srgbClr val="C00000"/>
                </a:solidFill>
              </a:rPr>
              <a:t>. 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9. </a:t>
            </a:r>
            <a:r>
              <a:rPr lang="ru-RU" b="1" dirty="0" err="1" smtClean="0">
                <a:solidFill>
                  <a:srgbClr val="C00000"/>
                </a:solidFill>
              </a:rPr>
              <a:t>Утвердження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великої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виховної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ролі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мистецтва</a:t>
            </a:r>
            <a:r>
              <a:rPr lang="ru-RU" b="1" dirty="0" smtClean="0">
                <a:solidFill>
                  <a:srgbClr val="C00000"/>
                </a:solidFill>
              </a:rPr>
              <a:t> в </a:t>
            </a:r>
            <a:r>
              <a:rPr lang="ru-RU" b="1" dirty="0" err="1" smtClean="0">
                <a:solidFill>
                  <a:srgbClr val="C00000"/>
                </a:solidFill>
              </a:rPr>
              <a:t>суспільстві</a:t>
            </a:r>
            <a:r>
              <a:rPr lang="ru-RU" b="1" dirty="0" smtClean="0">
                <a:solidFill>
                  <a:srgbClr val="C00000"/>
                </a:solidFill>
              </a:rPr>
              <a:t>. 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картинки фоны\274601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0336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У </a:t>
            </a:r>
            <a:r>
              <a:rPr lang="ru-RU" b="1" dirty="0" err="1" smtClean="0">
                <a:solidFill>
                  <a:srgbClr val="C00000"/>
                </a:solidFill>
              </a:rPr>
              <a:t>літературі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розвивалися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різні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художні</a:t>
            </a: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b="1" dirty="0" err="1" smtClean="0">
                <a:solidFill>
                  <a:srgbClr val="C00000"/>
                </a:solidFill>
              </a:rPr>
              <a:t>напрями</a:t>
            </a:r>
            <a:r>
              <a:rPr lang="ru-RU" b="1" dirty="0" smtClean="0">
                <a:solidFill>
                  <a:srgbClr val="C00000"/>
                </a:solidFill>
              </a:rPr>
              <a:t>:</a:t>
            </a:r>
          </a:p>
          <a:p>
            <a:pPr>
              <a:buFont typeface="Wingdings" pitchFamily="2" charset="2"/>
              <a:buChar char="v"/>
            </a:pPr>
            <a:r>
              <a:rPr lang="ru-RU" b="1" dirty="0" err="1" smtClean="0">
                <a:solidFill>
                  <a:srgbClr val="C00000"/>
                </a:solidFill>
              </a:rPr>
              <a:t>просвітницький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класицизм</a:t>
            </a:r>
            <a:r>
              <a:rPr lang="ru-RU" b="1" dirty="0" smtClean="0">
                <a:solidFill>
                  <a:srgbClr val="C00000"/>
                </a:solidFill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b="1" dirty="0" err="1" smtClean="0">
                <a:solidFill>
                  <a:srgbClr val="C00000"/>
                </a:solidFill>
              </a:rPr>
              <a:t>просвітницький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реалізм</a:t>
            </a:r>
            <a:r>
              <a:rPr lang="ru-RU" b="1" dirty="0" smtClean="0">
                <a:solidFill>
                  <a:srgbClr val="C00000"/>
                </a:solidFill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b="1" dirty="0" err="1" smtClean="0">
                <a:solidFill>
                  <a:srgbClr val="C00000"/>
                </a:solidFill>
              </a:rPr>
              <a:t>сентименталізм</a:t>
            </a:r>
            <a:r>
              <a:rPr lang="ru-RU" b="1" dirty="0" smtClean="0">
                <a:solidFill>
                  <a:srgbClr val="C00000"/>
                </a:solidFill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C00000"/>
                </a:solidFill>
              </a:rPr>
              <a:t>рококо.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31910"/>
          </a:xfrm>
        </p:spPr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</a:rPr>
              <a:t>Художні напрями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1145</Words>
  <Application>Microsoft Office PowerPoint</Application>
  <PresentationFormat>Экран (4:3)</PresentationFormat>
  <Paragraphs>115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Історичне тло епохи</vt:lpstr>
      <vt:lpstr>Слайд 3</vt:lpstr>
      <vt:lpstr>Слайд 4</vt:lpstr>
      <vt:lpstr>Слайд 5</vt:lpstr>
      <vt:lpstr>Слайд 6</vt:lpstr>
      <vt:lpstr>Погляд на людину</vt:lpstr>
      <vt:lpstr>Ідеї Просвітництва</vt:lpstr>
      <vt:lpstr>Художні напрями</vt:lpstr>
      <vt:lpstr>Слайд 10</vt:lpstr>
      <vt:lpstr>Жанри літератури доби Просвітництва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26</cp:revision>
  <dcterms:created xsi:type="dcterms:W3CDTF">2013-10-15T20:06:06Z</dcterms:created>
  <dcterms:modified xsi:type="dcterms:W3CDTF">2015-09-03T18:09:11Z</dcterms:modified>
</cp:coreProperties>
</file>