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92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D89EF-5EEA-41A0-A78E-458D7C2ABC8C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69C08-7072-4B0B-86D5-06E93A5448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68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EF0D-9065-46D2-AAE5-89B590ABBE05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1ECC-8451-4ABC-A096-31B361BAB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0" y="0"/>
            <a:ext cx="8856984" cy="360040"/>
          </a:xfrm>
          <a:prstGeom prst="flowChartProcess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</a:rPr>
              <a:t> </a:t>
            </a:r>
            <a:r>
              <a:rPr lang="uk-UA" dirty="0" smtClean="0">
                <a:ln>
                  <a:solidFill>
                    <a:sysClr val="windowText" lastClr="00000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Е</a:t>
            </a:r>
            <a:r>
              <a:rPr lang="uk-UA" dirty="0" err="1" smtClean="0">
                <a:ln>
                  <a:solidFill>
                    <a:sysClr val="windowText" lastClr="00000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попея</a:t>
            </a:r>
            <a:r>
              <a:rPr lang="uk-UA" dirty="0" smtClean="0">
                <a:ln>
                  <a:solidFill>
                    <a:sysClr val="windowText" lastClr="00000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uk-UA" dirty="0" err="1" smtClean="0">
                <a:ln>
                  <a:solidFill>
                    <a:sysClr val="windowText" lastClr="00000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“Людська</a:t>
            </a:r>
            <a:r>
              <a:rPr lang="uk-UA" dirty="0" smtClean="0">
                <a:ln>
                  <a:solidFill>
                    <a:sysClr val="windowText" lastClr="00000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uk-UA" dirty="0" err="1" smtClean="0">
                <a:ln>
                  <a:solidFill>
                    <a:sysClr val="windowText" lastClr="00000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комедія”Оноре</a:t>
            </a:r>
            <a:r>
              <a:rPr lang="uk-UA" dirty="0" smtClean="0">
                <a:ln>
                  <a:solidFill>
                    <a:sysClr val="windowText" lastClr="00000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де Бальзака (1799-1850)</a:t>
            </a:r>
            <a:endParaRPr lang="ru-RU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268760"/>
            <a:ext cx="4176464" cy="50405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“Людська</a:t>
            </a:r>
            <a:r>
              <a:rPr lang="uk-UA" sz="1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uk-UA" sz="14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комедія</a:t>
            </a:r>
            <a:r>
              <a:rPr lang="uk-UA" sz="14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”-</a:t>
            </a:r>
            <a:r>
              <a:rPr lang="en-US" sz="1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uk-UA" sz="1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грандіозна </a:t>
            </a:r>
            <a:r>
              <a:rPr lang="uk-UA" sz="1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енциклопедія життя Франції першої половини </a:t>
            </a:r>
            <a:r>
              <a:rPr lang="en-US" sz="1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XIX</a:t>
            </a:r>
            <a:r>
              <a:rPr lang="uk-UA" sz="1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179512" y="404664"/>
            <a:ext cx="1800200" cy="432048"/>
          </a:xfrm>
          <a:prstGeom prst="flowChart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Задум -144 твори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899592" y="836712"/>
            <a:ext cx="0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процесс 24"/>
          <p:cNvSpPr/>
          <p:nvPr/>
        </p:nvSpPr>
        <p:spPr>
          <a:xfrm>
            <a:off x="2051720" y="404664"/>
            <a:ext cx="2234528" cy="432048"/>
          </a:xfrm>
          <a:prstGeom prst="flowChart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b="1" dirty="0" smtClean="0">
                <a:solidFill>
                  <a:schemeClr val="tx1"/>
                </a:solidFill>
              </a:rPr>
              <a:t>Написано </a:t>
            </a:r>
            <a:r>
              <a:rPr lang="uk-UA" sz="1400" b="1" dirty="0" smtClean="0">
                <a:solidFill>
                  <a:schemeClr val="tx1"/>
                </a:solidFill>
              </a:rPr>
              <a:t> </a:t>
            </a:r>
            <a:r>
              <a:rPr lang="uk-UA" sz="1400" b="1" dirty="0" smtClean="0">
                <a:solidFill>
                  <a:schemeClr val="tx1"/>
                </a:solidFill>
              </a:rPr>
              <a:t>– 96 творів </a:t>
            </a:r>
            <a:r>
              <a:rPr lang="uk-UA" sz="1400" b="1" dirty="0" smtClean="0"/>
              <a:t> </a:t>
            </a:r>
            <a:endParaRPr lang="ru-RU" sz="1400" b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347864" y="836712"/>
            <a:ext cx="0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283968" y="1556792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5508104" y="692696"/>
            <a:ext cx="2952328" cy="1736172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Проблематика</a:t>
            </a:r>
          </a:p>
          <a:p>
            <a:pPr algn="ctr"/>
            <a:r>
              <a:rPr lang="uk-UA" sz="1400" b="1" dirty="0">
                <a:solidFill>
                  <a:schemeClr val="tx1"/>
                </a:solidFill>
              </a:rPr>
              <a:t>в</a:t>
            </a:r>
            <a:r>
              <a:rPr lang="uk-UA" sz="1400" b="1" dirty="0" smtClean="0">
                <a:solidFill>
                  <a:schemeClr val="tx1"/>
                </a:solidFill>
              </a:rPr>
              <a:t>лада золота;багатства;кохання;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вірність і зрада;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моральність та аморальність;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батьки і діти;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чесність і безчесність;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працьовитість і неробство. 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611560" y="2132856"/>
            <a:ext cx="2858616" cy="576064"/>
          </a:xfrm>
          <a:prstGeom prst="ellipse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Розділи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65" name="Прямая со стрелкой 64"/>
          <p:cNvCxnSpPr>
            <a:endCxn id="51" idx="0"/>
          </p:cNvCxnSpPr>
          <p:nvPr/>
        </p:nvCxnSpPr>
        <p:spPr>
          <a:xfrm flipH="1">
            <a:off x="2040868" y="1772816"/>
            <a:ext cx="10852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H="1">
            <a:off x="1115616" y="2708920"/>
            <a:ext cx="432048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3419872" y="2492896"/>
            <a:ext cx="720080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0" y="3068960"/>
            <a:ext cx="1907704" cy="36004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 Перша частина </a:t>
            </a:r>
          </a:p>
          <a:p>
            <a:pPr algn="ctr"/>
            <a:r>
              <a:rPr lang="uk-UA" sz="1200" b="1" dirty="0" err="1" smtClean="0">
                <a:solidFill>
                  <a:schemeClr val="tx1"/>
                </a:solidFill>
              </a:rPr>
              <a:t>“Етюди</a:t>
            </a:r>
            <a:r>
              <a:rPr lang="uk-UA" sz="1200" b="1" dirty="0" smtClean="0">
                <a:solidFill>
                  <a:schemeClr val="tx1"/>
                </a:solidFill>
              </a:rPr>
              <a:t> про </a:t>
            </a:r>
            <a:r>
              <a:rPr lang="uk-UA" sz="1200" b="1" dirty="0" err="1" smtClean="0">
                <a:solidFill>
                  <a:schemeClr val="tx1"/>
                </a:solidFill>
              </a:rPr>
              <a:t>звичаї”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1979712" y="3068960"/>
            <a:ext cx="1656184" cy="36004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Друга частина</a:t>
            </a:r>
          </a:p>
          <a:p>
            <a:pPr algn="ctr"/>
            <a:r>
              <a:rPr lang="uk-UA" sz="1200" b="1" dirty="0" err="1" smtClean="0">
                <a:solidFill>
                  <a:schemeClr val="tx1"/>
                </a:solidFill>
              </a:rPr>
              <a:t>“Фільсофські</a:t>
            </a:r>
            <a:r>
              <a:rPr lang="uk-UA" sz="1200" b="1" dirty="0" smtClean="0">
                <a:solidFill>
                  <a:schemeClr val="tx1"/>
                </a:solidFill>
              </a:rPr>
              <a:t> етюди “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3707904" y="3068960"/>
            <a:ext cx="1728192" cy="36004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Третя частина </a:t>
            </a:r>
          </a:p>
          <a:p>
            <a:pPr algn="ctr"/>
            <a:r>
              <a:rPr lang="uk-UA" sz="1200" b="1" dirty="0" err="1" smtClean="0">
                <a:solidFill>
                  <a:schemeClr val="tx1"/>
                </a:solidFill>
              </a:rPr>
              <a:t>“Аналітичні</a:t>
            </a:r>
            <a:r>
              <a:rPr lang="uk-UA" sz="1200" b="1" dirty="0" smtClean="0">
                <a:solidFill>
                  <a:schemeClr val="tx1"/>
                </a:solidFill>
              </a:rPr>
              <a:t> етюди ”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03" name="Прямая со стрелкой 102"/>
          <p:cNvCxnSpPr/>
          <p:nvPr/>
        </p:nvCxnSpPr>
        <p:spPr>
          <a:xfrm>
            <a:off x="251520" y="3429000"/>
            <a:ext cx="0" cy="360040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рямоугольник 107"/>
          <p:cNvSpPr/>
          <p:nvPr/>
        </p:nvSpPr>
        <p:spPr>
          <a:xfrm>
            <a:off x="107504" y="3789040"/>
            <a:ext cx="216024" cy="187220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uk-UA" sz="1100" b="1" dirty="0" smtClean="0">
                <a:solidFill>
                  <a:schemeClr val="tx1"/>
                </a:solidFill>
              </a:rPr>
              <a:t> “ Сцени приватного життя ”</a:t>
            </a:r>
            <a:endParaRPr lang="ru-RU" sz="1100" b="1" dirty="0">
              <a:solidFill>
                <a:schemeClr val="tx1"/>
              </a:solidFill>
            </a:endParaRPr>
          </a:p>
        </p:txBody>
      </p:sp>
      <p:cxnSp>
        <p:nvCxnSpPr>
          <p:cNvPr id="109" name="Прямая со стрелкой 108"/>
          <p:cNvCxnSpPr>
            <a:endCxn id="115" idx="0"/>
          </p:cNvCxnSpPr>
          <p:nvPr/>
        </p:nvCxnSpPr>
        <p:spPr>
          <a:xfrm flipH="1">
            <a:off x="251520" y="5661248"/>
            <a:ext cx="17748" cy="216024"/>
          </a:xfrm>
          <a:prstGeom prst="straightConnector1">
            <a:avLst/>
          </a:prstGeom>
          <a:ln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Прямоугольник 114"/>
          <p:cNvSpPr/>
          <p:nvPr/>
        </p:nvSpPr>
        <p:spPr>
          <a:xfrm>
            <a:off x="107504" y="5877272"/>
            <a:ext cx="288032" cy="7200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Юність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395536" y="3789040"/>
            <a:ext cx="216024" cy="187220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uk-UA" sz="1100" b="1" dirty="0" smtClean="0">
                <a:solidFill>
                  <a:schemeClr val="tx1"/>
                </a:solidFill>
              </a:rPr>
              <a:t>“ </a:t>
            </a:r>
            <a:r>
              <a:rPr lang="uk-UA" sz="1050" b="1" dirty="0" smtClean="0">
                <a:solidFill>
                  <a:schemeClr val="tx1"/>
                </a:solidFill>
              </a:rPr>
              <a:t>Сцени провінційного життя ”</a:t>
            </a:r>
            <a:endParaRPr lang="ru-RU" sz="1100" b="1" dirty="0">
              <a:solidFill>
                <a:schemeClr val="tx1"/>
              </a:solidFill>
            </a:endParaRPr>
          </a:p>
        </p:txBody>
      </p:sp>
      <p:cxnSp>
        <p:nvCxnSpPr>
          <p:cNvPr id="125" name="Прямая со стрелкой 124"/>
          <p:cNvCxnSpPr/>
          <p:nvPr/>
        </p:nvCxnSpPr>
        <p:spPr>
          <a:xfrm>
            <a:off x="539552" y="3429000"/>
            <a:ext cx="0" cy="360040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/>
          <p:nvPr/>
        </p:nvCxnSpPr>
        <p:spPr>
          <a:xfrm>
            <a:off x="755576" y="3429000"/>
            <a:ext cx="0" cy="360040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Прямоугольник 131"/>
          <p:cNvSpPr/>
          <p:nvPr/>
        </p:nvSpPr>
        <p:spPr>
          <a:xfrm>
            <a:off x="683568" y="3789040"/>
            <a:ext cx="216024" cy="187220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uk-UA" sz="1050" b="1" dirty="0" smtClean="0">
                <a:solidFill>
                  <a:schemeClr val="tx1"/>
                </a:solidFill>
              </a:rPr>
              <a:t>  “ Сцени паризького життя ”</a:t>
            </a:r>
            <a:endParaRPr lang="ru-RU" sz="1050" b="1" dirty="0">
              <a:solidFill>
                <a:schemeClr val="tx1"/>
              </a:solidFill>
            </a:endParaRPr>
          </a:p>
        </p:txBody>
      </p:sp>
      <p:cxnSp>
        <p:nvCxnSpPr>
          <p:cNvPr id="135" name="Прямая со стрелкой 134"/>
          <p:cNvCxnSpPr/>
          <p:nvPr/>
        </p:nvCxnSpPr>
        <p:spPr>
          <a:xfrm>
            <a:off x="1115616" y="3429000"/>
            <a:ext cx="0" cy="360040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Прямоугольник 136"/>
          <p:cNvSpPr/>
          <p:nvPr/>
        </p:nvSpPr>
        <p:spPr>
          <a:xfrm>
            <a:off x="971600" y="3789040"/>
            <a:ext cx="216024" cy="187220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r>
              <a:rPr lang="uk-UA" sz="1100" b="1" dirty="0" smtClean="0">
                <a:solidFill>
                  <a:schemeClr val="tx1"/>
                </a:solidFill>
              </a:rPr>
              <a:t>  “ Сцени військового життя ” </a:t>
            </a:r>
            <a:endParaRPr lang="ru-RU" sz="1100" b="1" dirty="0">
              <a:solidFill>
                <a:schemeClr val="tx1"/>
              </a:solidFill>
            </a:endParaRPr>
          </a:p>
        </p:txBody>
      </p:sp>
      <p:cxnSp>
        <p:nvCxnSpPr>
          <p:cNvPr id="139" name="Прямая со стрелкой 138"/>
          <p:cNvCxnSpPr/>
          <p:nvPr/>
        </p:nvCxnSpPr>
        <p:spPr>
          <a:xfrm>
            <a:off x="1331640" y="3429000"/>
            <a:ext cx="0" cy="360040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Прямоугольник 140"/>
          <p:cNvSpPr/>
          <p:nvPr/>
        </p:nvSpPr>
        <p:spPr>
          <a:xfrm>
            <a:off x="1259632" y="3789040"/>
            <a:ext cx="216024" cy="187220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uk-UA" sz="1050" b="1" dirty="0" smtClean="0">
                <a:solidFill>
                  <a:schemeClr val="tx1"/>
                </a:solidFill>
              </a:rPr>
              <a:t>    “ Сцени політичного життя ”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142" name="Левая фигурная скобка 141"/>
          <p:cNvSpPr/>
          <p:nvPr/>
        </p:nvSpPr>
        <p:spPr>
          <a:xfrm>
            <a:off x="683568" y="5445224"/>
            <a:ext cx="432048" cy="936104"/>
          </a:xfrm>
          <a:prstGeom prst="leftBrace">
            <a:avLst/>
          </a:prstGeom>
          <a:ln cmpd="tri">
            <a:solidFill>
              <a:srgbClr val="FF0000"/>
            </a:solidFill>
          </a:ln>
          <a:scene3d>
            <a:camera prst="orthographicFront">
              <a:rot lat="20999999" lon="60000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рямоугольник 147"/>
          <p:cNvSpPr/>
          <p:nvPr/>
        </p:nvSpPr>
        <p:spPr>
          <a:xfrm>
            <a:off x="755576" y="6065912"/>
            <a:ext cx="288032" cy="60344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uk-UA" sz="1050" b="1" dirty="0" smtClean="0">
                <a:solidFill>
                  <a:schemeClr val="tx1"/>
                </a:solidFill>
              </a:rPr>
              <a:t>Зрілість</a:t>
            </a:r>
            <a:endParaRPr lang="ru-RU" sz="1050" b="1" dirty="0">
              <a:solidFill>
                <a:schemeClr val="tx1"/>
              </a:solidFill>
            </a:endParaRPr>
          </a:p>
        </p:txBody>
      </p:sp>
      <p:cxnSp>
        <p:nvCxnSpPr>
          <p:cNvPr id="150" name="Прямая со стрелкой 149"/>
          <p:cNvCxnSpPr/>
          <p:nvPr/>
        </p:nvCxnSpPr>
        <p:spPr>
          <a:xfrm>
            <a:off x="1619672" y="3429000"/>
            <a:ext cx="0" cy="360040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Прямоугольник 154"/>
          <p:cNvSpPr/>
          <p:nvPr/>
        </p:nvSpPr>
        <p:spPr>
          <a:xfrm>
            <a:off x="1547664" y="3789040"/>
            <a:ext cx="216024" cy="187220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uk-UA" sz="1050" b="1" dirty="0" smtClean="0">
                <a:solidFill>
                  <a:schemeClr val="tx1"/>
                </a:solidFill>
              </a:rPr>
              <a:t>      “ Сцени сільського життя ”</a:t>
            </a:r>
            <a:endParaRPr lang="ru-RU" sz="1050" b="1" dirty="0">
              <a:solidFill>
                <a:schemeClr val="tx1"/>
              </a:solidFill>
            </a:endParaRPr>
          </a:p>
        </p:txBody>
      </p:sp>
      <p:cxnSp>
        <p:nvCxnSpPr>
          <p:cNvPr id="157" name="Прямая со стрелкой 156"/>
          <p:cNvCxnSpPr/>
          <p:nvPr/>
        </p:nvCxnSpPr>
        <p:spPr>
          <a:xfrm>
            <a:off x="1691680" y="5661248"/>
            <a:ext cx="0" cy="216024"/>
          </a:xfrm>
          <a:prstGeom prst="straightConnector1">
            <a:avLst/>
          </a:prstGeom>
          <a:ln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Прямоугольник 159"/>
          <p:cNvSpPr/>
          <p:nvPr/>
        </p:nvSpPr>
        <p:spPr>
          <a:xfrm>
            <a:off x="1547664" y="5877272"/>
            <a:ext cx="288032" cy="57606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uk-UA" sz="1050" b="1" dirty="0" smtClean="0">
                <a:solidFill>
                  <a:schemeClr val="tx1"/>
                </a:solidFill>
              </a:rPr>
              <a:t>Старість </a:t>
            </a:r>
            <a:endParaRPr lang="ru-RU" sz="1050" b="1" dirty="0">
              <a:solidFill>
                <a:schemeClr val="tx1"/>
              </a:solidFill>
            </a:endParaRPr>
          </a:p>
        </p:txBody>
      </p:sp>
      <p:cxnSp>
        <p:nvCxnSpPr>
          <p:cNvPr id="162" name="Прямая со стрелкой 161"/>
          <p:cNvCxnSpPr/>
          <p:nvPr/>
        </p:nvCxnSpPr>
        <p:spPr>
          <a:xfrm>
            <a:off x="2843808" y="3429000"/>
            <a:ext cx="0" cy="28803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Прямоугольник 163"/>
          <p:cNvSpPr/>
          <p:nvPr/>
        </p:nvSpPr>
        <p:spPr>
          <a:xfrm>
            <a:off x="1907704" y="3717032"/>
            <a:ext cx="1800200" cy="21602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050" b="1" dirty="0" smtClean="0">
                <a:solidFill>
                  <a:schemeClr val="tx1"/>
                </a:solidFill>
              </a:rPr>
              <a:t>Філософські  узагальнення </a:t>
            </a:r>
            <a:endParaRPr lang="ru-RU" sz="1050" b="1" dirty="0">
              <a:solidFill>
                <a:schemeClr val="tx1"/>
              </a:solidFill>
            </a:endParaRPr>
          </a:p>
        </p:txBody>
      </p:sp>
      <p:cxnSp>
        <p:nvCxnSpPr>
          <p:cNvPr id="166" name="Прямая со стрелкой 165"/>
          <p:cNvCxnSpPr/>
          <p:nvPr/>
        </p:nvCxnSpPr>
        <p:spPr>
          <a:xfrm>
            <a:off x="2843808" y="3933056"/>
            <a:ext cx="0" cy="28803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Прямоугольник 167"/>
          <p:cNvSpPr/>
          <p:nvPr/>
        </p:nvSpPr>
        <p:spPr>
          <a:xfrm>
            <a:off x="1835696" y="4221088"/>
            <a:ext cx="2232248" cy="28803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100" b="1" dirty="0" smtClean="0">
                <a:solidFill>
                  <a:schemeClr val="tx1"/>
                </a:solidFill>
              </a:rPr>
              <a:t>Соціальний механізм суспільства 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3995936" y="3645024"/>
            <a:ext cx="1440160" cy="50405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Життя людини у поєднанні окремого і загального </a:t>
            </a:r>
            <a:endParaRPr lang="ru-RU" sz="1100" b="1" dirty="0">
              <a:solidFill>
                <a:schemeClr val="tx1"/>
              </a:solidFill>
            </a:endParaRPr>
          </a:p>
        </p:txBody>
      </p:sp>
      <p:cxnSp>
        <p:nvCxnSpPr>
          <p:cNvPr id="178" name="Прямая со стрелкой 177"/>
          <p:cNvCxnSpPr/>
          <p:nvPr/>
        </p:nvCxnSpPr>
        <p:spPr>
          <a:xfrm>
            <a:off x="2771800" y="2636912"/>
            <a:ext cx="0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Прямоугольник 181"/>
          <p:cNvSpPr/>
          <p:nvPr/>
        </p:nvSpPr>
        <p:spPr>
          <a:xfrm>
            <a:off x="1979712" y="4572008"/>
            <a:ext cx="4235362" cy="216936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100" b="1" dirty="0" smtClean="0">
              <a:solidFill>
                <a:schemeClr val="tx1"/>
              </a:solidFill>
            </a:endParaRPr>
          </a:p>
          <a:p>
            <a:pPr algn="ctr"/>
            <a:endParaRPr lang="uk-UA" sz="11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Особливості </a:t>
            </a:r>
            <a:r>
              <a:rPr lang="uk-UA" sz="1100" b="1" dirty="0" smtClean="0">
                <a:solidFill>
                  <a:schemeClr val="tx1"/>
                </a:solidFill>
              </a:rPr>
              <a:t>художньої структури</a:t>
            </a:r>
          </a:p>
          <a:p>
            <a:r>
              <a:rPr lang="uk-UA" sz="1100" b="1" dirty="0" smtClean="0">
                <a:solidFill>
                  <a:schemeClr val="tx1"/>
                </a:solidFill>
              </a:rPr>
              <a:t>“ Етюди про звичаї ” поділялися спочатку на три,а потім на шість циклів. </a:t>
            </a:r>
            <a:r>
              <a:rPr lang="uk-UA" sz="1100" b="1" dirty="0" err="1" smtClean="0">
                <a:solidFill>
                  <a:schemeClr val="tx1"/>
                </a:solidFill>
              </a:rPr>
              <a:t>“Тут</a:t>
            </a:r>
            <a:r>
              <a:rPr lang="uk-UA" sz="1100" b="1" dirty="0" smtClean="0">
                <a:solidFill>
                  <a:schemeClr val="tx1"/>
                </a:solidFill>
              </a:rPr>
              <a:t> не буде місця вигаданим фактам, я описуватиму лише те,що відбувається всюди ”,- підкреслював письменник. </a:t>
            </a:r>
          </a:p>
          <a:p>
            <a:r>
              <a:rPr lang="uk-UA" sz="1100" b="1" dirty="0" smtClean="0">
                <a:solidFill>
                  <a:schemeClr val="tx1"/>
                </a:solidFill>
              </a:rPr>
              <a:t>“ Філософські етюди “  мали пояснювати, звідки і чому виникають почуття, що таке життя, де ті межі й умови, поза якими не можуть існувати ні люди, ні суспільство.  </a:t>
            </a:r>
            <a:r>
              <a:rPr lang="uk-UA" sz="1100" b="1" dirty="0" err="1" smtClean="0">
                <a:solidFill>
                  <a:schemeClr val="tx1"/>
                </a:solidFill>
              </a:rPr>
              <a:t>“Філософські</a:t>
            </a:r>
            <a:r>
              <a:rPr lang="uk-UA" sz="1100" b="1" dirty="0" smtClean="0">
                <a:solidFill>
                  <a:schemeClr val="tx1"/>
                </a:solidFill>
              </a:rPr>
              <a:t> етюди ”,призначення яких полягає вже не у змалюванні життєвих явищ, а в </a:t>
            </a:r>
            <a:r>
              <a:rPr lang="uk-UA" sz="1100" b="1" dirty="0" smtClean="0">
                <a:solidFill>
                  <a:schemeClr val="tx1"/>
                </a:solidFill>
              </a:rPr>
              <a:t>поясненні  </a:t>
            </a:r>
            <a:r>
              <a:rPr lang="uk-UA" sz="1100" b="1" dirty="0" smtClean="0">
                <a:solidFill>
                  <a:schemeClr val="tx1"/>
                </a:solidFill>
              </a:rPr>
              <a:t>їхніх причин,рушійних сил.</a:t>
            </a:r>
          </a:p>
          <a:p>
            <a:r>
              <a:rPr lang="uk-UA" sz="1100" b="1" dirty="0" smtClean="0">
                <a:solidFill>
                  <a:schemeClr val="tx1"/>
                </a:solidFill>
              </a:rPr>
              <a:t>“ Аналітичні етюди ”, на думку автора,мали досліджувати початки,основи речей. Письменник зазначав: </a:t>
            </a:r>
            <a:r>
              <a:rPr lang="uk-UA" sz="1100" b="1" dirty="0" err="1" smtClean="0">
                <a:solidFill>
                  <a:schemeClr val="tx1"/>
                </a:solidFill>
              </a:rPr>
              <a:t>“Звичаї-</a:t>
            </a:r>
            <a:r>
              <a:rPr lang="uk-UA" sz="1100" b="1" dirty="0" smtClean="0">
                <a:solidFill>
                  <a:schemeClr val="tx1"/>
                </a:solidFill>
              </a:rPr>
              <a:t> це спектакль  причини - це куліси й механізм  сцени,початки – це автор ”.</a:t>
            </a:r>
          </a:p>
          <a:p>
            <a:pPr algn="ctr"/>
            <a:endParaRPr lang="uk-UA" sz="11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 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6372200" y="2708920"/>
            <a:ext cx="2628956" cy="30775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Історія </a:t>
            </a:r>
            <a:r>
              <a:rPr lang="uk-UA" sz="1100" b="1" dirty="0" smtClean="0">
                <a:solidFill>
                  <a:schemeClr val="tx1"/>
                </a:solidFill>
              </a:rPr>
              <a:t>створення</a:t>
            </a:r>
            <a:endParaRPr lang="uk-UA" sz="1100" b="1" dirty="0" smtClean="0">
              <a:solidFill>
                <a:schemeClr val="tx1"/>
              </a:solidFill>
            </a:endParaRPr>
          </a:p>
          <a:p>
            <a:r>
              <a:rPr lang="uk-UA" sz="1100" b="1" dirty="0" smtClean="0">
                <a:solidFill>
                  <a:schemeClr val="tx1"/>
                </a:solidFill>
              </a:rPr>
              <a:t>У 1840 р. з'явилася назва – </a:t>
            </a:r>
            <a:r>
              <a:rPr lang="uk-UA" sz="1100" b="1" dirty="0" err="1" smtClean="0">
                <a:solidFill>
                  <a:schemeClr val="tx1"/>
                </a:solidFill>
              </a:rPr>
              <a:t>“Людська</a:t>
            </a:r>
            <a:r>
              <a:rPr lang="uk-UA" sz="1100" b="1" dirty="0" smtClean="0">
                <a:solidFill>
                  <a:schemeClr val="tx1"/>
                </a:solidFill>
              </a:rPr>
              <a:t> </a:t>
            </a:r>
            <a:r>
              <a:rPr lang="uk-UA" sz="1100" b="1" dirty="0" err="1" smtClean="0">
                <a:solidFill>
                  <a:schemeClr val="tx1"/>
                </a:solidFill>
              </a:rPr>
              <a:t>комедія”</a:t>
            </a:r>
            <a:r>
              <a:rPr lang="uk-UA" sz="1100" b="1" dirty="0" smtClean="0">
                <a:solidFill>
                  <a:schemeClr val="tx1"/>
                </a:solidFill>
              </a:rPr>
              <a:t>,яка остаточно сформувалася й утвердилася в 1841р.Вона перегукується з назвою </a:t>
            </a:r>
            <a:r>
              <a:rPr lang="uk-UA" sz="1100" b="1" dirty="0" err="1" smtClean="0">
                <a:solidFill>
                  <a:schemeClr val="tx1"/>
                </a:solidFill>
              </a:rPr>
              <a:t>“Божественної</a:t>
            </a:r>
            <a:r>
              <a:rPr lang="uk-UA" sz="1100" b="1" dirty="0" smtClean="0">
                <a:solidFill>
                  <a:schemeClr val="tx1"/>
                </a:solidFill>
              </a:rPr>
              <a:t> </a:t>
            </a:r>
            <a:r>
              <a:rPr lang="uk-UA" sz="1100" b="1" dirty="0" err="1" smtClean="0">
                <a:solidFill>
                  <a:schemeClr val="tx1"/>
                </a:solidFill>
              </a:rPr>
              <a:t>комедії”</a:t>
            </a:r>
            <a:r>
              <a:rPr lang="uk-UA" sz="1100" b="1" dirty="0" smtClean="0">
                <a:solidFill>
                  <a:schemeClr val="tx1"/>
                </a:solidFill>
              </a:rPr>
              <a:t> Данте. Об'єднує ці твори  грандіозність задуму. І Бальзак, і Данте прагнули зобразити весь світ у всій його повноті, і це їм удалося.</a:t>
            </a:r>
          </a:p>
          <a:p>
            <a:r>
              <a:rPr lang="uk-UA" sz="1100" b="1" dirty="0" smtClean="0">
                <a:solidFill>
                  <a:schemeClr val="tx1"/>
                </a:solidFill>
              </a:rPr>
              <a:t>У 1842 з. з'явилися передмова  до </a:t>
            </a:r>
            <a:r>
              <a:rPr lang="uk-UA" sz="1100" b="1" dirty="0" err="1" smtClean="0">
                <a:solidFill>
                  <a:schemeClr val="tx1"/>
                </a:solidFill>
              </a:rPr>
              <a:t>“Людської</a:t>
            </a:r>
            <a:r>
              <a:rPr lang="uk-UA" sz="1100" b="1" dirty="0" smtClean="0">
                <a:solidFill>
                  <a:schemeClr val="tx1"/>
                </a:solidFill>
              </a:rPr>
              <a:t> </a:t>
            </a:r>
            <a:r>
              <a:rPr lang="uk-UA" sz="1100" b="1" dirty="0" err="1" smtClean="0">
                <a:solidFill>
                  <a:schemeClr val="tx1"/>
                </a:solidFill>
              </a:rPr>
              <a:t>комедії”</a:t>
            </a:r>
            <a:r>
              <a:rPr lang="uk-UA" sz="1100" b="1" dirty="0" smtClean="0">
                <a:solidFill>
                  <a:schemeClr val="tx1"/>
                </a:solidFill>
              </a:rPr>
              <a:t> та її проспект. Відомий також каталог 1844 р., який письменник склав до другого її видання. За згаданим каталогом ” Людська комедія ” мала містити 144 твори, з яких Бальзак встиг написати 96(інколи дослідники дають інші цифри: задумав 150 творів,написав 96. </a:t>
            </a:r>
            <a:endParaRPr lang="ru-RU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357</Words>
  <Application>Microsoft Office PowerPoint</Application>
  <PresentationFormat>Экран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UserXP</dc:creator>
  <cp:lastModifiedBy>Admin</cp:lastModifiedBy>
  <cp:revision>17</cp:revision>
  <dcterms:created xsi:type="dcterms:W3CDTF">2016-10-26T11:22:40Z</dcterms:created>
  <dcterms:modified xsi:type="dcterms:W3CDTF">2017-01-09T19:00:00Z</dcterms:modified>
</cp:coreProperties>
</file>