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2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7E04F8-5777-4B1D-8A94-DC396856D767}" type="doc">
      <dgm:prSet loTypeId="urn:microsoft.com/office/officeart/2005/8/layout/radial5" loCatId="relationship" qsTypeId="urn:microsoft.com/office/officeart/2005/8/quickstyle/simple1" qsCatId="simple" csTypeId="urn:microsoft.com/office/officeart/2005/8/colors/accent6_2" csCatId="accent6" phldr="1"/>
      <dgm:spPr/>
    </dgm:pt>
    <dgm:pt modelId="{E407D4B0-4D3B-4C17-89E4-14C4410E990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700" b="1" i="0" u="none" strike="noStrike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Cambria" pitchFamily="18" charset="0"/>
            </a:rPr>
            <a:t>Чичиков?</a:t>
          </a:r>
        </a:p>
      </dgm:t>
    </dgm:pt>
    <dgm:pt modelId="{150F33CE-8000-4D7B-90AA-1595D9593BC2}" type="parTrans" cxnId="{E243573C-145D-4F05-A406-9728B52DAC4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E2756D0-60BE-422D-850B-80C91B91A9A6}" type="sibTrans" cxnId="{E243573C-145D-4F05-A406-9728B52DAC4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112E9FE-DFD7-409B-8C79-78ECDB8B8D61}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000" b="1" i="0" u="none" strike="noStrike" cap="none" normalizeH="0" baseline="0" dirty="0" err="1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колежський</a:t>
          </a:r>
          <a:endParaRPr kumimoji="0" lang="ru-RU" sz="1000" b="1" i="0" u="none" strike="noStrike" cap="none" normalizeH="0" baseline="0" dirty="0" smtClean="0">
            <a:ln/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000" b="1" i="0" u="none" strike="noStrike" cap="none" normalizeH="0" baseline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   радник</a:t>
          </a:r>
          <a:endParaRPr kumimoji="0" lang="ru-RU" sz="1000" b="1" i="0" u="none" strike="noStrike" cap="none" normalizeH="0" baseline="0" dirty="0" smtClean="0">
            <a:ln/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1FA20580-F43F-45AA-B314-30B85D9EDDC8}" type="parTrans" cxnId="{53E4F707-22A6-4330-B776-5DCD7E5025D7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7F3C676-CFB7-42E9-8278-AD2E114CDD98}" type="sibTrans" cxnId="{53E4F707-22A6-4330-B776-5DCD7E5025D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FDF41B7-BD28-4B10-B2DE-CAD564483F39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………………</a:t>
          </a:r>
          <a:endParaRPr kumimoji="0" lang="ru-RU" b="0" i="0" u="none" strike="noStrike" cap="none" normalizeH="0" baseline="0" dirty="0" smtClean="0">
            <a:ln/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CADAF66B-0F7D-416B-AB1B-2B888B8A36AE}" type="parTrans" cxnId="{6777B2E3-E33B-4219-AB65-9D17008B456A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B9EC91E-4B68-4A09-B819-438FBC9757F6}" type="sibTrans" cxnId="{6777B2E3-E33B-4219-AB65-9D17008B45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C7AED04-8C44-4F8C-9C97-55EE7644BF5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……………….</a:t>
          </a:r>
          <a:endParaRPr kumimoji="0" lang="ru-RU" b="0" i="0" u="none" strike="noStrike" cap="none" normalizeH="0" baseline="0" dirty="0" smtClean="0">
            <a:ln/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7ABF93A1-06BB-4110-A4ED-AF035827F751}" type="parTrans" cxnId="{3C8DFE49-E35A-4DC0-8F65-414E3C3694D6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F667BE6-0E82-4099-A6F6-331BB068AFDA}" type="sibTrans" cxnId="{3C8DFE49-E35A-4DC0-8F65-414E3C3694D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F4B189C-0BC5-42A8-AB48-ACC7C167F1DA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……………….</a:t>
          </a:r>
          <a:endParaRPr kumimoji="0" lang="ru-RU" b="0" i="0" u="none" strike="noStrike" cap="none" normalizeH="0" baseline="0" dirty="0" smtClean="0">
            <a:ln/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5ADD5441-6A46-4E12-906F-1AD371085E4F}" type="parTrans" cxnId="{2C4BD4C6-B2E1-4E05-A1E8-90CD89C22C18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31A5D10-09D7-48B3-8A64-6B26777EFBF1}" type="sibTrans" cxnId="{2C4BD4C6-B2E1-4E05-A1E8-90CD89C22C1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FFB6EE5-C243-479B-95EA-585FA68D14BE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..........................</a:t>
          </a:r>
          <a:endParaRPr kumimoji="0" lang="ru-RU" b="0" i="0" u="none" strike="noStrike" cap="none" normalizeH="0" baseline="0" dirty="0" smtClean="0">
            <a:ln/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17B8CF29-026A-4C02-A7FD-CCFC71462FF9}" type="parTrans" cxnId="{A4DCA6CB-5BDB-4EF2-A616-4FA4620A255A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E3D275E-CA55-4501-ABEC-2439483845F7}" type="sibTrans" cxnId="{A4DCA6CB-5BDB-4EF2-A616-4FA4620A255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1165ABD-FAAD-435D-A3FA-68217099FCEB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…………….....</a:t>
          </a:r>
          <a:endParaRPr kumimoji="0" lang="ru-RU" b="0" i="0" u="none" strike="noStrike" cap="none" normalizeH="0" baseline="0" dirty="0" smtClean="0">
            <a:ln/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F84EFEC7-7831-422D-9952-1EC72E172868}" type="parTrans" cxnId="{9471E307-8717-4897-908F-68375CAEA006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95D701D-0137-44C7-BA37-9F5698751D72}" type="sibTrans" cxnId="{9471E307-8717-4897-908F-68375CAEA00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3C88B9D-2C78-4433-BC6C-B6EFEE576F4A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…………….....</a:t>
          </a:r>
          <a:endParaRPr kumimoji="0" lang="ru-RU" b="0" i="0" u="none" strike="noStrike" cap="none" normalizeH="0" baseline="0" dirty="0" smtClean="0">
            <a:ln/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7A8AB018-4667-441C-92C4-A424D0F60CFF}" type="parTrans" cxnId="{3A3D3A41-D8F3-47D1-A6CF-ED8D315A8778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FDD4152-465B-4279-B921-73215A871481}" type="sibTrans" cxnId="{3A3D3A41-D8F3-47D1-A6CF-ED8D315A877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95735E8-14D3-452A-B559-FE15FC5C937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………………..</a:t>
          </a:r>
          <a:endParaRPr kumimoji="0" lang="ru-RU" b="0" i="0" u="none" strike="noStrike" cap="none" normalizeH="0" baseline="0" dirty="0" smtClean="0">
            <a:ln/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9E0F2FEC-F713-4C8C-A20F-F034DA628FCF}" type="parTrans" cxnId="{D5298D45-039A-4660-8F6C-9412A5CA54E4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D923DEC-D93C-4C5F-80F1-8525DA179BB3}" type="sibTrans" cxnId="{D5298D45-039A-4660-8F6C-9412A5CA54E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53A2D40-6B5D-4F55-823C-5068A06FB01F}" type="pres">
      <dgm:prSet presAssocID="{B87E04F8-5777-4B1D-8A94-DC396856D76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4219464-3941-40B0-8C28-984BC6065B43}" type="pres">
      <dgm:prSet presAssocID="{E407D4B0-4D3B-4C17-89E4-14C4410E990D}" presName="centerShape" presStyleLbl="node0" presStyleIdx="0" presStyleCnt="1" custScaleX="120559" custScaleY="130606"/>
      <dgm:spPr/>
      <dgm:t>
        <a:bodyPr/>
        <a:lstStyle/>
        <a:p>
          <a:endParaRPr lang="ru-RU"/>
        </a:p>
      </dgm:t>
    </dgm:pt>
    <dgm:pt modelId="{F260A115-411D-4F7D-ACB3-2DF130BB40B3}" type="pres">
      <dgm:prSet presAssocID="{1FA20580-F43F-45AA-B314-30B85D9EDDC8}" presName="parTrans" presStyleLbl="sibTrans2D1" presStyleIdx="0" presStyleCnt="8"/>
      <dgm:spPr/>
      <dgm:t>
        <a:bodyPr/>
        <a:lstStyle/>
        <a:p>
          <a:endParaRPr lang="ru-RU"/>
        </a:p>
      </dgm:t>
    </dgm:pt>
    <dgm:pt modelId="{72A7A5DB-CD91-4301-A930-057D2AB0B763}" type="pres">
      <dgm:prSet presAssocID="{1FA20580-F43F-45AA-B314-30B85D9EDDC8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611C7799-D60C-45CC-9C20-61E436BE7397}" type="pres">
      <dgm:prSet presAssocID="{6112E9FE-DFD7-409B-8C79-78ECDB8B8D61}" presName="node" presStyleLbl="node1" presStyleIdx="0" presStyleCnt="8" custScaleX="100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8BB7C-B5DF-4C76-BCFD-6D6773788B0D}" type="pres">
      <dgm:prSet presAssocID="{CADAF66B-0F7D-416B-AB1B-2B888B8A36AE}" presName="parTrans" presStyleLbl="sibTrans2D1" presStyleIdx="1" presStyleCnt="8"/>
      <dgm:spPr/>
      <dgm:t>
        <a:bodyPr/>
        <a:lstStyle/>
        <a:p>
          <a:endParaRPr lang="ru-RU"/>
        </a:p>
      </dgm:t>
    </dgm:pt>
    <dgm:pt modelId="{AF777FBC-773A-498E-A6EC-0C3FAEF58334}" type="pres">
      <dgm:prSet presAssocID="{CADAF66B-0F7D-416B-AB1B-2B888B8A36AE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EBA474D0-8E45-43FF-B0F4-32CFD777FAFF}" type="pres">
      <dgm:prSet presAssocID="{2FDF41B7-BD28-4B10-B2DE-CAD564483F3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231545-EA85-45ED-83CF-EE6A754FD36B}" type="pres">
      <dgm:prSet presAssocID="{7ABF93A1-06BB-4110-A4ED-AF035827F751}" presName="parTrans" presStyleLbl="sibTrans2D1" presStyleIdx="2" presStyleCnt="8"/>
      <dgm:spPr/>
      <dgm:t>
        <a:bodyPr/>
        <a:lstStyle/>
        <a:p>
          <a:endParaRPr lang="ru-RU"/>
        </a:p>
      </dgm:t>
    </dgm:pt>
    <dgm:pt modelId="{C183EFAF-A94C-4A78-BB1D-25D17CF12E21}" type="pres">
      <dgm:prSet presAssocID="{7ABF93A1-06BB-4110-A4ED-AF035827F751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D610A55C-6DC0-443E-9497-2B607D9EDF2C}" type="pres">
      <dgm:prSet presAssocID="{BC7AED04-8C44-4F8C-9C97-55EE7644BF5F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149D3C-5556-49A3-8340-D5293AD249CE}" type="pres">
      <dgm:prSet presAssocID="{5ADD5441-6A46-4E12-906F-1AD371085E4F}" presName="parTrans" presStyleLbl="sibTrans2D1" presStyleIdx="3" presStyleCnt="8"/>
      <dgm:spPr/>
      <dgm:t>
        <a:bodyPr/>
        <a:lstStyle/>
        <a:p>
          <a:endParaRPr lang="ru-RU"/>
        </a:p>
      </dgm:t>
    </dgm:pt>
    <dgm:pt modelId="{A9AC11FE-59CA-448C-8523-04AFF93B8ED3}" type="pres">
      <dgm:prSet presAssocID="{5ADD5441-6A46-4E12-906F-1AD371085E4F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15864873-3A87-4E5F-B36E-91D2CE8D7DF5}" type="pres">
      <dgm:prSet presAssocID="{0F4B189C-0BC5-42A8-AB48-ACC7C167F1D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B3956-2D07-4BB9-84BE-565A00C59779}" type="pres">
      <dgm:prSet presAssocID="{17B8CF29-026A-4C02-A7FD-CCFC71462FF9}" presName="parTrans" presStyleLbl="sibTrans2D1" presStyleIdx="4" presStyleCnt="8"/>
      <dgm:spPr/>
      <dgm:t>
        <a:bodyPr/>
        <a:lstStyle/>
        <a:p>
          <a:endParaRPr lang="ru-RU"/>
        </a:p>
      </dgm:t>
    </dgm:pt>
    <dgm:pt modelId="{19B87D03-8158-47FB-9772-C1344974CED6}" type="pres">
      <dgm:prSet presAssocID="{17B8CF29-026A-4C02-A7FD-CCFC71462FF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80500127-F4FC-41E0-B751-4BE8680FFE37}" type="pres">
      <dgm:prSet presAssocID="{FFFB6EE5-C243-479B-95EA-585FA68D14B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91EA4C-9CAC-4211-88E1-C020DF4C47B6}" type="pres">
      <dgm:prSet presAssocID="{F84EFEC7-7831-422D-9952-1EC72E172868}" presName="parTrans" presStyleLbl="sibTrans2D1" presStyleIdx="5" presStyleCnt="8"/>
      <dgm:spPr/>
      <dgm:t>
        <a:bodyPr/>
        <a:lstStyle/>
        <a:p>
          <a:endParaRPr lang="ru-RU"/>
        </a:p>
      </dgm:t>
    </dgm:pt>
    <dgm:pt modelId="{0C625859-8E3C-4708-8F64-117CBC2BD94A}" type="pres">
      <dgm:prSet presAssocID="{F84EFEC7-7831-422D-9952-1EC72E172868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43EF91DD-D409-4B29-A22A-87CC78EB8F49}" type="pres">
      <dgm:prSet presAssocID="{B1165ABD-FAAD-435D-A3FA-68217099FCE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1161A5-3997-4B2F-99EA-ED3B862E5F05}" type="pres">
      <dgm:prSet presAssocID="{7A8AB018-4667-441C-92C4-A424D0F60CFF}" presName="parTrans" presStyleLbl="sibTrans2D1" presStyleIdx="6" presStyleCnt="8"/>
      <dgm:spPr/>
      <dgm:t>
        <a:bodyPr/>
        <a:lstStyle/>
        <a:p>
          <a:endParaRPr lang="ru-RU"/>
        </a:p>
      </dgm:t>
    </dgm:pt>
    <dgm:pt modelId="{67655A19-E823-4B56-9012-8E9648C76E90}" type="pres">
      <dgm:prSet presAssocID="{7A8AB018-4667-441C-92C4-A424D0F60CFF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48EC2F40-AB4F-4481-95E9-563C6389A8DF}" type="pres">
      <dgm:prSet presAssocID="{A3C88B9D-2C78-4433-BC6C-B6EFEE576F4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478B6-5CA7-436A-B3EE-580011ABD4F7}" type="pres">
      <dgm:prSet presAssocID="{9E0F2FEC-F713-4C8C-A20F-F034DA628FCF}" presName="parTrans" presStyleLbl="sibTrans2D1" presStyleIdx="7" presStyleCnt="8"/>
      <dgm:spPr/>
      <dgm:t>
        <a:bodyPr/>
        <a:lstStyle/>
        <a:p>
          <a:endParaRPr lang="ru-RU"/>
        </a:p>
      </dgm:t>
    </dgm:pt>
    <dgm:pt modelId="{BF3C898C-9CBB-419B-BA21-6A3C5428E6C6}" type="pres">
      <dgm:prSet presAssocID="{9E0F2FEC-F713-4C8C-A20F-F034DA628FCF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67DB920E-718A-475F-A7E6-D50CB388DE12}" type="pres">
      <dgm:prSet presAssocID="{895735E8-14D3-452A-B559-FE15FC5C937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D62BE4-6F82-4434-8344-43B5A0D34AA2}" type="presOf" srcId="{1FA20580-F43F-45AA-B314-30B85D9EDDC8}" destId="{72A7A5DB-CD91-4301-A930-057D2AB0B763}" srcOrd="1" destOrd="0" presId="urn:microsoft.com/office/officeart/2005/8/layout/radial5"/>
    <dgm:cxn modelId="{8B096389-B300-4C74-B9F7-4577920BC5C3}" type="presOf" srcId="{BC7AED04-8C44-4F8C-9C97-55EE7644BF5F}" destId="{D610A55C-6DC0-443E-9497-2B607D9EDF2C}" srcOrd="0" destOrd="0" presId="urn:microsoft.com/office/officeart/2005/8/layout/radial5"/>
    <dgm:cxn modelId="{C6F6237F-8DF1-4210-AA71-59B776E7CD8B}" type="presOf" srcId="{9E0F2FEC-F713-4C8C-A20F-F034DA628FCF}" destId="{BF3C898C-9CBB-419B-BA21-6A3C5428E6C6}" srcOrd="1" destOrd="0" presId="urn:microsoft.com/office/officeart/2005/8/layout/radial5"/>
    <dgm:cxn modelId="{01E908CE-09A1-4542-8274-5841692DDF4F}" type="presOf" srcId="{5ADD5441-6A46-4E12-906F-1AD371085E4F}" destId="{A7149D3C-5556-49A3-8340-D5293AD249CE}" srcOrd="0" destOrd="0" presId="urn:microsoft.com/office/officeart/2005/8/layout/radial5"/>
    <dgm:cxn modelId="{3466392B-517B-45F4-B33B-32C21E64FDB0}" type="presOf" srcId="{2FDF41B7-BD28-4B10-B2DE-CAD564483F39}" destId="{EBA474D0-8E45-43FF-B0F4-32CFD777FAFF}" srcOrd="0" destOrd="0" presId="urn:microsoft.com/office/officeart/2005/8/layout/radial5"/>
    <dgm:cxn modelId="{ED7558BA-47C8-49A1-9B83-AD2F03DE26F9}" type="presOf" srcId="{A3C88B9D-2C78-4433-BC6C-B6EFEE576F4A}" destId="{48EC2F40-AB4F-4481-95E9-563C6389A8DF}" srcOrd="0" destOrd="0" presId="urn:microsoft.com/office/officeart/2005/8/layout/radial5"/>
    <dgm:cxn modelId="{6777B2E3-E33B-4219-AB65-9D17008B456A}" srcId="{E407D4B0-4D3B-4C17-89E4-14C4410E990D}" destId="{2FDF41B7-BD28-4B10-B2DE-CAD564483F39}" srcOrd="1" destOrd="0" parTransId="{CADAF66B-0F7D-416B-AB1B-2B888B8A36AE}" sibTransId="{4B9EC91E-4B68-4A09-B819-438FBC9757F6}"/>
    <dgm:cxn modelId="{79CA0394-728F-4875-AD37-735901A1E22E}" type="presOf" srcId="{0F4B189C-0BC5-42A8-AB48-ACC7C167F1DA}" destId="{15864873-3A87-4E5F-B36E-91D2CE8D7DF5}" srcOrd="0" destOrd="0" presId="urn:microsoft.com/office/officeart/2005/8/layout/radial5"/>
    <dgm:cxn modelId="{F5C9F828-4892-441B-9268-76C9CB7E56AF}" type="presOf" srcId="{7A8AB018-4667-441C-92C4-A424D0F60CFF}" destId="{451161A5-3997-4B2F-99EA-ED3B862E5F05}" srcOrd="0" destOrd="0" presId="urn:microsoft.com/office/officeart/2005/8/layout/radial5"/>
    <dgm:cxn modelId="{3A3D3A41-D8F3-47D1-A6CF-ED8D315A8778}" srcId="{E407D4B0-4D3B-4C17-89E4-14C4410E990D}" destId="{A3C88B9D-2C78-4433-BC6C-B6EFEE576F4A}" srcOrd="6" destOrd="0" parTransId="{7A8AB018-4667-441C-92C4-A424D0F60CFF}" sibTransId="{5FDD4152-465B-4279-B921-73215A871481}"/>
    <dgm:cxn modelId="{8234E6BC-F816-44D9-9CFA-E68168E7875F}" type="presOf" srcId="{17B8CF29-026A-4C02-A7FD-CCFC71462FF9}" destId="{21FB3956-2D07-4BB9-84BE-565A00C59779}" srcOrd="0" destOrd="0" presId="urn:microsoft.com/office/officeart/2005/8/layout/radial5"/>
    <dgm:cxn modelId="{4B8918DD-2981-47E2-8BCD-7C2FE08D6646}" type="presOf" srcId="{E407D4B0-4D3B-4C17-89E4-14C4410E990D}" destId="{94219464-3941-40B0-8C28-984BC6065B43}" srcOrd="0" destOrd="0" presId="urn:microsoft.com/office/officeart/2005/8/layout/radial5"/>
    <dgm:cxn modelId="{D5298D45-039A-4660-8F6C-9412A5CA54E4}" srcId="{E407D4B0-4D3B-4C17-89E4-14C4410E990D}" destId="{895735E8-14D3-452A-B559-FE15FC5C937F}" srcOrd="7" destOrd="0" parTransId="{9E0F2FEC-F713-4C8C-A20F-F034DA628FCF}" sibTransId="{2D923DEC-D93C-4C5F-80F1-8525DA179BB3}"/>
    <dgm:cxn modelId="{2EF469B7-C3F3-4730-A7ED-47ECF82DC882}" type="presOf" srcId="{B87E04F8-5777-4B1D-8A94-DC396856D767}" destId="{753A2D40-6B5D-4F55-823C-5068A06FB01F}" srcOrd="0" destOrd="0" presId="urn:microsoft.com/office/officeart/2005/8/layout/radial5"/>
    <dgm:cxn modelId="{2C4BD4C6-B2E1-4E05-A1E8-90CD89C22C18}" srcId="{E407D4B0-4D3B-4C17-89E4-14C4410E990D}" destId="{0F4B189C-0BC5-42A8-AB48-ACC7C167F1DA}" srcOrd="3" destOrd="0" parTransId="{5ADD5441-6A46-4E12-906F-1AD371085E4F}" sibTransId="{031A5D10-09D7-48B3-8A64-6B26777EFBF1}"/>
    <dgm:cxn modelId="{F94A0917-2D3E-47DB-AA49-3503E8265A4A}" type="presOf" srcId="{CADAF66B-0F7D-416B-AB1B-2B888B8A36AE}" destId="{25D8BB7C-B5DF-4C76-BCFD-6D6773788B0D}" srcOrd="0" destOrd="0" presId="urn:microsoft.com/office/officeart/2005/8/layout/radial5"/>
    <dgm:cxn modelId="{47C54743-5B08-456A-A319-04B13A98784F}" type="presOf" srcId="{F84EFEC7-7831-422D-9952-1EC72E172868}" destId="{E391EA4C-9CAC-4211-88E1-C020DF4C47B6}" srcOrd="0" destOrd="0" presId="urn:microsoft.com/office/officeart/2005/8/layout/radial5"/>
    <dgm:cxn modelId="{7A54AA28-0525-43CB-BB4E-A69B65E77895}" type="presOf" srcId="{895735E8-14D3-452A-B559-FE15FC5C937F}" destId="{67DB920E-718A-475F-A7E6-D50CB388DE12}" srcOrd="0" destOrd="0" presId="urn:microsoft.com/office/officeart/2005/8/layout/radial5"/>
    <dgm:cxn modelId="{5C84048D-F267-4AA9-9F96-001AAA7E26C7}" type="presOf" srcId="{1FA20580-F43F-45AA-B314-30B85D9EDDC8}" destId="{F260A115-411D-4F7D-ACB3-2DF130BB40B3}" srcOrd="0" destOrd="0" presId="urn:microsoft.com/office/officeart/2005/8/layout/radial5"/>
    <dgm:cxn modelId="{53E4F707-22A6-4330-B776-5DCD7E5025D7}" srcId="{E407D4B0-4D3B-4C17-89E4-14C4410E990D}" destId="{6112E9FE-DFD7-409B-8C79-78ECDB8B8D61}" srcOrd="0" destOrd="0" parTransId="{1FA20580-F43F-45AA-B314-30B85D9EDDC8}" sibTransId="{37F3C676-CFB7-42E9-8278-AD2E114CDD98}"/>
    <dgm:cxn modelId="{3C8DFE49-E35A-4DC0-8F65-414E3C3694D6}" srcId="{E407D4B0-4D3B-4C17-89E4-14C4410E990D}" destId="{BC7AED04-8C44-4F8C-9C97-55EE7644BF5F}" srcOrd="2" destOrd="0" parTransId="{7ABF93A1-06BB-4110-A4ED-AF035827F751}" sibTransId="{FF667BE6-0E82-4099-A6F6-331BB068AFDA}"/>
    <dgm:cxn modelId="{ED7B739E-D4F8-4066-A169-07461167F507}" type="presOf" srcId="{CADAF66B-0F7D-416B-AB1B-2B888B8A36AE}" destId="{AF777FBC-773A-498E-A6EC-0C3FAEF58334}" srcOrd="1" destOrd="0" presId="urn:microsoft.com/office/officeart/2005/8/layout/radial5"/>
    <dgm:cxn modelId="{A4DCA6CB-5BDB-4EF2-A616-4FA4620A255A}" srcId="{E407D4B0-4D3B-4C17-89E4-14C4410E990D}" destId="{FFFB6EE5-C243-479B-95EA-585FA68D14BE}" srcOrd="4" destOrd="0" parTransId="{17B8CF29-026A-4C02-A7FD-CCFC71462FF9}" sibTransId="{5E3D275E-CA55-4501-ABEC-2439483845F7}"/>
    <dgm:cxn modelId="{AE675123-30D1-4806-8631-929CB2869886}" type="presOf" srcId="{17B8CF29-026A-4C02-A7FD-CCFC71462FF9}" destId="{19B87D03-8158-47FB-9772-C1344974CED6}" srcOrd="1" destOrd="0" presId="urn:microsoft.com/office/officeart/2005/8/layout/radial5"/>
    <dgm:cxn modelId="{2E204F38-1BA6-42F1-9D51-83A357E99E2F}" type="presOf" srcId="{7A8AB018-4667-441C-92C4-A424D0F60CFF}" destId="{67655A19-E823-4B56-9012-8E9648C76E90}" srcOrd="1" destOrd="0" presId="urn:microsoft.com/office/officeart/2005/8/layout/radial5"/>
    <dgm:cxn modelId="{E243573C-145D-4F05-A406-9728B52DAC47}" srcId="{B87E04F8-5777-4B1D-8A94-DC396856D767}" destId="{E407D4B0-4D3B-4C17-89E4-14C4410E990D}" srcOrd="0" destOrd="0" parTransId="{150F33CE-8000-4D7B-90AA-1595D9593BC2}" sibTransId="{4E2756D0-60BE-422D-850B-80C91B91A9A6}"/>
    <dgm:cxn modelId="{98B89068-C3B6-4B46-B90A-A6C47B5274A5}" type="presOf" srcId="{7ABF93A1-06BB-4110-A4ED-AF035827F751}" destId="{C183EFAF-A94C-4A78-BB1D-25D17CF12E21}" srcOrd="1" destOrd="0" presId="urn:microsoft.com/office/officeart/2005/8/layout/radial5"/>
    <dgm:cxn modelId="{9471E307-8717-4897-908F-68375CAEA006}" srcId="{E407D4B0-4D3B-4C17-89E4-14C4410E990D}" destId="{B1165ABD-FAAD-435D-A3FA-68217099FCEB}" srcOrd="5" destOrd="0" parTransId="{F84EFEC7-7831-422D-9952-1EC72E172868}" sibTransId="{195D701D-0137-44C7-BA37-9F5698751D72}"/>
    <dgm:cxn modelId="{8EC0F8EE-F3A9-4EB1-B68B-8D2DBA56C23E}" type="presOf" srcId="{9E0F2FEC-F713-4C8C-A20F-F034DA628FCF}" destId="{C07478B6-5CA7-436A-B3EE-580011ABD4F7}" srcOrd="0" destOrd="0" presId="urn:microsoft.com/office/officeart/2005/8/layout/radial5"/>
    <dgm:cxn modelId="{02C77BB5-56E4-4480-AACC-A970B76A584E}" type="presOf" srcId="{5ADD5441-6A46-4E12-906F-1AD371085E4F}" destId="{A9AC11FE-59CA-448C-8523-04AFF93B8ED3}" srcOrd="1" destOrd="0" presId="urn:microsoft.com/office/officeart/2005/8/layout/radial5"/>
    <dgm:cxn modelId="{C0EF2408-A000-4BE1-A283-71477ACE6802}" type="presOf" srcId="{7ABF93A1-06BB-4110-A4ED-AF035827F751}" destId="{12231545-EA85-45ED-83CF-EE6A754FD36B}" srcOrd="0" destOrd="0" presId="urn:microsoft.com/office/officeart/2005/8/layout/radial5"/>
    <dgm:cxn modelId="{6E952CE7-CB85-48F9-807B-3F33C61388A3}" type="presOf" srcId="{F84EFEC7-7831-422D-9952-1EC72E172868}" destId="{0C625859-8E3C-4708-8F64-117CBC2BD94A}" srcOrd="1" destOrd="0" presId="urn:microsoft.com/office/officeart/2005/8/layout/radial5"/>
    <dgm:cxn modelId="{71E4FD5F-4F51-4EBE-AD83-5616E31D6F71}" type="presOf" srcId="{6112E9FE-DFD7-409B-8C79-78ECDB8B8D61}" destId="{611C7799-D60C-45CC-9C20-61E436BE7397}" srcOrd="0" destOrd="0" presId="urn:microsoft.com/office/officeart/2005/8/layout/radial5"/>
    <dgm:cxn modelId="{9B1CAB6B-8B3E-4BB4-9A47-087AB7ECEA5E}" type="presOf" srcId="{B1165ABD-FAAD-435D-A3FA-68217099FCEB}" destId="{43EF91DD-D409-4B29-A22A-87CC78EB8F49}" srcOrd="0" destOrd="0" presId="urn:microsoft.com/office/officeart/2005/8/layout/radial5"/>
    <dgm:cxn modelId="{30D3CAD7-705F-4F7E-8B97-D457CF5E6B52}" type="presOf" srcId="{FFFB6EE5-C243-479B-95EA-585FA68D14BE}" destId="{80500127-F4FC-41E0-B751-4BE8680FFE37}" srcOrd="0" destOrd="0" presId="urn:microsoft.com/office/officeart/2005/8/layout/radial5"/>
    <dgm:cxn modelId="{0E4DD3A1-17C5-4E99-8886-41AD27A5EB35}" type="presParOf" srcId="{753A2D40-6B5D-4F55-823C-5068A06FB01F}" destId="{94219464-3941-40B0-8C28-984BC6065B43}" srcOrd="0" destOrd="0" presId="urn:microsoft.com/office/officeart/2005/8/layout/radial5"/>
    <dgm:cxn modelId="{151ADC79-4F93-4AE8-A0E4-6A586EAB624C}" type="presParOf" srcId="{753A2D40-6B5D-4F55-823C-5068A06FB01F}" destId="{F260A115-411D-4F7D-ACB3-2DF130BB40B3}" srcOrd="1" destOrd="0" presId="urn:microsoft.com/office/officeart/2005/8/layout/radial5"/>
    <dgm:cxn modelId="{F273B0FE-E798-4447-81B6-90B66BC6520E}" type="presParOf" srcId="{F260A115-411D-4F7D-ACB3-2DF130BB40B3}" destId="{72A7A5DB-CD91-4301-A930-057D2AB0B763}" srcOrd="0" destOrd="0" presId="urn:microsoft.com/office/officeart/2005/8/layout/radial5"/>
    <dgm:cxn modelId="{32471DA2-166D-40CD-BAA4-8DBCFC087112}" type="presParOf" srcId="{753A2D40-6B5D-4F55-823C-5068A06FB01F}" destId="{611C7799-D60C-45CC-9C20-61E436BE7397}" srcOrd="2" destOrd="0" presId="urn:microsoft.com/office/officeart/2005/8/layout/radial5"/>
    <dgm:cxn modelId="{44858A6D-8AC3-4B68-8A6E-9B72ACC7B4C2}" type="presParOf" srcId="{753A2D40-6B5D-4F55-823C-5068A06FB01F}" destId="{25D8BB7C-B5DF-4C76-BCFD-6D6773788B0D}" srcOrd="3" destOrd="0" presId="urn:microsoft.com/office/officeart/2005/8/layout/radial5"/>
    <dgm:cxn modelId="{259F588B-56CD-4F4C-AC63-48862478D26E}" type="presParOf" srcId="{25D8BB7C-B5DF-4C76-BCFD-6D6773788B0D}" destId="{AF777FBC-773A-498E-A6EC-0C3FAEF58334}" srcOrd="0" destOrd="0" presId="urn:microsoft.com/office/officeart/2005/8/layout/radial5"/>
    <dgm:cxn modelId="{89F99894-AE24-4ADF-90AE-ECFD067ACD53}" type="presParOf" srcId="{753A2D40-6B5D-4F55-823C-5068A06FB01F}" destId="{EBA474D0-8E45-43FF-B0F4-32CFD777FAFF}" srcOrd="4" destOrd="0" presId="urn:microsoft.com/office/officeart/2005/8/layout/radial5"/>
    <dgm:cxn modelId="{A0CE22C9-4C56-4C6C-8A0F-689FCDAFBC07}" type="presParOf" srcId="{753A2D40-6B5D-4F55-823C-5068A06FB01F}" destId="{12231545-EA85-45ED-83CF-EE6A754FD36B}" srcOrd="5" destOrd="0" presId="urn:microsoft.com/office/officeart/2005/8/layout/radial5"/>
    <dgm:cxn modelId="{00BFA68E-10B5-4ACB-9C8D-F9B5EA6EF155}" type="presParOf" srcId="{12231545-EA85-45ED-83CF-EE6A754FD36B}" destId="{C183EFAF-A94C-4A78-BB1D-25D17CF12E21}" srcOrd="0" destOrd="0" presId="urn:microsoft.com/office/officeart/2005/8/layout/radial5"/>
    <dgm:cxn modelId="{42FDDE99-A16E-4457-B271-0CFDC92900DD}" type="presParOf" srcId="{753A2D40-6B5D-4F55-823C-5068A06FB01F}" destId="{D610A55C-6DC0-443E-9497-2B607D9EDF2C}" srcOrd="6" destOrd="0" presId="urn:microsoft.com/office/officeart/2005/8/layout/radial5"/>
    <dgm:cxn modelId="{C23DF131-C2FC-4774-8F1A-1F85044EB995}" type="presParOf" srcId="{753A2D40-6B5D-4F55-823C-5068A06FB01F}" destId="{A7149D3C-5556-49A3-8340-D5293AD249CE}" srcOrd="7" destOrd="0" presId="urn:microsoft.com/office/officeart/2005/8/layout/radial5"/>
    <dgm:cxn modelId="{3A97A2E0-9B0A-4CB0-9DF3-71C6E873C0D5}" type="presParOf" srcId="{A7149D3C-5556-49A3-8340-D5293AD249CE}" destId="{A9AC11FE-59CA-448C-8523-04AFF93B8ED3}" srcOrd="0" destOrd="0" presId="urn:microsoft.com/office/officeart/2005/8/layout/radial5"/>
    <dgm:cxn modelId="{13B04F53-B254-4182-BDEB-1D5B66E7B24B}" type="presParOf" srcId="{753A2D40-6B5D-4F55-823C-5068A06FB01F}" destId="{15864873-3A87-4E5F-B36E-91D2CE8D7DF5}" srcOrd="8" destOrd="0" presId="urn:microsoft.com/office/officeart/2005/8/layout/radial5"/>
    <dgm:cxn modelId="{1D07E010-97E5-4D0F-A391-DA013CF20DDE}" type="presParOf" srcId="{753A2D40-6B5D-4F55-823C-5068A06FB01F}" destId="{21FB3956-2D07-4BB9-84BE-565A00C59779}" srcOrd="9" destOrd="0" presId="urn:microsoft.com/office/officeart/2005/8/layout/radial5"/>
    <dgm:cxn modelId="{A2B35761-34B8-4559-AA87-66D43E31BC03}" type="presParOf" srcId="{21FB3956-2D07-4BB9-84BE-565A00C59779}" destId="{19B87D03-8158-47FB-9772-C1344974CED6}" srcOrd="0" destOrd="0" presId="urn:microsoft.com/office/officeart/2005/8/layout/radial5"/>
    <dgm:cxn modelId="{D3BE1D16-B6D4-4EF7-912A-312768C37D9B}" type="presParOf" srcId="{753A2D40-6B5D-4F55-823C-5068A06FB01F}" destId="{80500127-F4FC-41E0-B751-4BE8680FFE37}" srcOrd="10" destOrd="0" presId="urn:microsoft.com/office/officeart/2005/8/layout/radial5"/>
    <dgm:cxn modelId="{0670ACCC-FE2C-438E-87AD-C4E1C7E97F54}" type="presParOf" srcId="{753A2D40-6B5D-4F55-823C-5068A06FB01F}" destId="{E391EA4C-9CAC-4211-88E1-C020DF4C47B6}" srcOrd="11" destOrd="0" presId="urn:microsoft.com/office/officeart/2005/8/layout/radial5"/>
    <dgm:cxn modelId="{BC30046F-609E-4CB0-8AD2-98118937A83F}" type="presParOf" srcId="{E391EA4C-9CAC-4211-88E1-C020DF4C47B6}" destId="{0C625859-8E3C-4708-8F64-117CBC2BD94A}" srcOrd="0" destOrd="0" presId="urn:microsoft.com/office/officeart/2005/8/layout/radial5"/>
    <dgm:cxn modelId="{112BA40F-1313-4EDD-B6B5-8C7EA1D0F892}" type="presParOf" srcId="{753A2D40-6B5D-4F55-823C-5068A06FB01F}" destId="{43EF91DD-D409-4B29-A22A-87CC78EB8F49}" srcOrd="12" destOrd="0" presId="urn:microsoft.com/office/officeart/2005/8/layout/radial5"/>
    <dgm:cxn modelId="{AEA3BDE6-9186-4121-B7FB-39E28C01F8B4}" type="presParOf" srcId="{753A2D40-6B5D-4F55-823C-5068A06FB01F}" destId="{451161A5-3997-4B2F-99EA-ED3B862E5F05}" srcOrd="13" destOrd="0" presId="urn:microsoft.com/office/officeart/2005/8/layout/radial5"/>
    <dgm:cxn modelId="{BF1A3620-C1C8-4305-80A1-854298280ED4}" type="presParOf" srcId="{451161A5-3997-4B2F-99EA-ED3B862E5F05}" destId="{67655A19-E823-4B56-9012-8E9648C76E90}" srcOrd="0" destOrd="0" presId="urn:microsoft.com/office/officeart/2005/8/layout/radial5"/>
    <dgm:cxn modelId="{07DC30E9-585E-4C28-9BD7-060DDE6B1E2C}" type="presParOf" srcId="{753A2D40-6B5D-4F55-823C-5068A06FB01F}" destId="{48EC2F40-AB4F-4481-95E9-563C6389A8DF}" srcOrd="14" destOrd="0" presId="urn:microsoft.com/office/officeart/2005/8/layout/radial5"/>
    <dgm:cxn modelId="{6034D964-045D-4B91-96D1-6CAB4C2DA0FE}" type="presParOf" srcId="{753A2D40-6B5D-4F55-823C-5068A06FB01F}" destId="{C07478B6-5CA7-436A-B3EE-580011ABD4F7}" srcOrd="15" destOrd="0" presId="urn:microsoft.com/office/officeart/2005/8/layout/radial5"/>
    <dgm:cxn modelId="{90F2A236-998C-4861-9558-0C613519249E}" type="presParOf" srcId="{C07478B6-5CA7-436A-B3EE-580011ABD4F7}" destId="{BF3C898C-9CBB-419B-BA21-6A3C5428E6C6}" srcOrd="0" destOrd="0" presId="urn:microsoft.com/office/officeart/2005/8/layout/radial5"/>
    <dgm:cxn modelId="{57A4FA4C-194D-4A08-A35B-1A53F6DE5D59}" type="presParOf" srcId="{753A2D40-6B5D-4F55-823C-5068A06FB01F}" destId="{67DB920E-718A-475F-A7E6-D50CB388DE12}" srcOrd="16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33E15-D9CD-42D6-BC0E-3B0ACFEC65E8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1D7D5-0825-4790-90F7-053F363A11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2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\&#1056;&#1072;&#1073;&#1086;&#1095;&#1080;&#1081;%20&#1089;&#1090;&#1086;&#1083;\&#1088;&#1091;&#1089;%20&#1086;&#1083;&#1080;&#1084;&#1087;\0002-001-Fonvizin-Denis-Ivanovich.jpg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2" descr="D:\cher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6826" y="4857760"/>
            <a:ext cx="1178720" cy="1434626"/>
          </a:xfrm>
          <a:prstGeom prst="rect">
            <a:avLst/>
          </a:prstGeom>
          <a:noFill/>
        </p:spPr>
      </p:pic>
      <p:sp>
        <p:nvSpPr>
          <p:cNvPr id="8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286776" cy="4000528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Система </a:t>
            </a:r>
            <a:r>
              <a:rPr lang="ru-RU" sz="4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завдань</a:t>
            </a:r>
            <a:r>
              <a:rPr lang="ru-RU" sz="4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до</a:t>
            </a:r>
          </a:p>
          <a:p>
            <a:r>
              <a:rPr lang="ru-RU" sz="4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вивчення</a:t>
            </a:r>
            <a:r>
              <a:rPr lang="ru-RU" sz="4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4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поеми</a:t>
            </a:r>
            <a:r>
              <a:rPr lang="ru-RU" sz="4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</a:p>
          <a:p>
            <a:r>
              <a:rPr lang="ru-RU" sz="4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М. Гоголя</a:t>
            </a:r>
            <a:endParaRPr lang="en-US" sz="4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Мертві</a:t>
            </a:r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душі</a:t>
            </a:r>
            <a:r>
              <a:rPr lang="ru-RU" sz="4400" b="1" dirty="0" smtClean="0">
                <a:solidFill>
                  <a:schemeClr val="tx1"/>
                </a:solidFill>
              </a:rPr>
              <a:t>»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Admin\Рабочий стол\рус олимп\54087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357166"/>
            <a:ext cx="1428760" cy="164307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71472" y="50004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smtClean="0">
                <a:latin typeface="Cambria" pitchFamily="18" charset="0"/>
              </a:rPr>
              <a:t>Визначте послідовність відвідування </a:t>
            </a:r>
            <a:r>
              <a:rPr lang="uk-UA" b="1" dirty="0" err="1" smtClean="0">
                <a:latin typeface="Cambria" pitchFamily="18" charset="0"/>
              </a:rPr>
              <a:t>Чичиковим</a:t>
            </a:r>
            <a:r>
              <a:rPr lang="uk-UA" b="1" dirty="0" smtClean="0">
                <a:latin typeface="Cambria" pitchFamily="18" charset="0"/>
              </a:rPr>
              <a:t> поміщиків.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0046" y="1071546"/>
            <a:ext cx="12617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 err="1" smtClean="0">
                <a:latin typeface="Cambria" pitchFamily="18" charset="0"/>
              </a:rPr>
              <a:t>Манілов</a:t>
            </a:r>
            <a:endParaRPr lang="uk-UA" sz="1600" b="1" dirty="0" smtClean="0">
              <a:latin typeface="Cambria" pitchFamily="18" charset="0"/>
            </a:endParaRPr>
          </a:p>
          <a:p>
            <a:r>
              <a:rPr lang="uk-UA" sz="1600" b="1" dirty="0" err="1" smtClean="0">
                <a:latin typeface="Cambria" pitchFamily="18" charset="0"/>
              </a:rPr>
              <a:t>Ноздрьов</a:t>
            </a:r>
            <a:endParaRPr lang="uk-UA" sz="1600" b="1" dirty="0" smtClean="0">
              <a:latin typeface="Cambria" pitchFamily="18" charset="0"/>
            </a:endParaRPr>
          </a:p>
          <a:p>
            <a:r>
              <a:rPr lang="uk-UA" sz="1600" b="1" dirty="0" err="1" smtClean="0">
                <a:latin typeface="Cambria" pitchFamily="18" charset="0"/>
              </a:rPr>
              <a:t>Собакевич</a:t>
            </a:r>
            <a:endParaRPr lang="uk-UA" sz="1600" b="1" dirty="0" smtClean="0">
              <a:latin typeface="Cambria" pitchFamily="18" charset="0"/>
            </a:endParaRPr>
          </a:p>
          <a:p>
            <a:r>
              <a:rPr lang="uk-UA" sz="1600" b="1" dirty="0" smtClean="0">
                <a:latin typeface="Cambria" pitchFamily="18" charset="0"/>
              </a:rPr>
              <a:t>Коробочка</a:t>
            </a:r>
          </a:p>
          <a:p>
            <a:r>
              <a:rPr lang="uk-UA" sz="1600" b="1" dirty="0" err="1" smtClean="0">
                <a:latin typeface="Cambria" pitchFamily="18" charset="0"/>
              </a:rPr>
              <a:t>Плюшкін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4744" y="1071546"/>
            <a:ext cx="12617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 err="1" smtClean="0">
                <a:latin typeface="Cambria" pitchFamily="18" charset="0"/>
              </a:rPr>
              <a:t>Манілов</a:t>
            </a:r>
            <a:endParaRPr lang="uk-UA" sz="1600" b="1" dirty="0" smtClean="0">
              <a:latin typeface="Cambria" pitchFamily="18" charset="0"/>
            </a:endParaRPr>
          </a:p>
          <a:p>
            <a:r>
              <a:rPr lang="uk-UA" sz="1600" b="1" dirty="0" err="1" smtClean="0">
                <a:latin typeface="Cambria" pitchFamily="18" charset="0"/>
              </a:rPr>
              <a:t>Собакевич</a:t>
            </a:r>
            <a:endParaRPr lang="uk-UA" sz="1600" b="1" dirty="0" smtClean="0">
              <a:latin typeface="Cambria" pitchFamily="18" charset="0"/>
            </a:endParaRPr>
          </a:p>
          <a:p>
            <a:r>
              <a:rPr lang="uk-UA" sz="1600" b="1" dirty="0" smtClean="0">
                <a:latin typeface="Cambria" pitchFamily="18" charset="0"/>
              </a:rPr>
              <a:t>Коробочка</a:t>
            </a:r>
          </a:p>
          <a:p>
            <a:r>
              <a:rPr lang="uk-UA" sz="1600" b="1" dirty="0" err="1" smtClean="0">
                <a:latin typeface="Cambria" pitchFamily="18" charset="0"/>
              </a:rPr>
              <a:t>Ноздрьов</a:t>
            </a:r>
            <a:endParaRPr lang="uk-UA" sz="1600" b="1" dirty="0" smtClean="0">
              <a:latin typeface="Cambria" pitchFamily="18" charset="0"/>
            </a:endParaRPr>
          </a:p>
          <a:p>
            <a:r>
              <a:rPr lang="uk-UA" sz="1600" b="1" dirty="0" err="1" smtClean="0">
                <a:latin typeface="Cambria" pitchFamily="18" charset="0"/>
              </a:rPr>
              <a:t>Плюшкін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0694" y="1071546"/>
            <a:ext cx="12617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 err="1" smtClean="0">
                <a:latin typeface="Cambria" pitchFamily="18" charset="0"/>
              </a:rPr>
              <a:t>Манілов</a:t>
            </a:r>
            <a:endParaRPr lang="uk-UA" sz="1600" b="1" dirty="0" smtClean="0">
              <a:latin typeface="Cambria" pitchFamily="18" charset="0"/>
            </a:endParaRPr>
          </a:p>
          <a:p>
            <a:r>
              <a:rPr lang="uk-UA" sz="1600" b="1" dirty="0" smtClean="0">
                <a:latin typeface="Cambria" pitchFamily="18" charset="0"/>
              </a:rPr>
              <a:t>Коробочка</a:t>
            </a:r>
          </a:p>
          <a:p>
            <a:r>
              <a:rPr lang="uk-UA" sz="1600" b="1" dirty="0" err="1" smtClean="0">
                <a:latin typeface="Cambria" pitchFamily="18" charset="0"/>
              </a:rPr>
              <a:t>Ноздрьов</a:t>
            </a:r>
            <a:endParaRPr lang="uk-UA" sz="1600" b="1" dirty="0" smtClean="0">
              <a:latin typeface="Cambria" pitchFamily="18" charset="0"/>
            </a:endParaRPr>
          </a:p>
          <a:p>
            <a:r>
              <a:rPr lang="uk-UA" sz="1600" b="1" dirty="0" err="1" smtClean="0">
                <a:latin typeface="Cambria" pitchFamily="18" charset="0"/>
              </a:rPr>
              <a:t>Собакевич</a:t>
            </a:r>
            <a:endParaRPr lang="uk-UA" sz="1600" b="1" dirty="0" smtClean="0">
              <a:latin typeface="Cambria" pitchFamily="18" charset="0"/>
            </a:endParaRPr>
          </a:p>
          <a:p>
            <a:r>
              <a:rPr lang="uk-UA" sz="1600" b="1" dirty="0" err="1" smtClean="0">
                <a:latin typeface="Cambria" pitchFamily="18" charset="0"/>
              </a:rPr>
              <a:t>Плюшкін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235743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uk-UA" b="1" dirty="0" smtClean="0">
                <a:latin typeface="Cambria" pitchFamily="18" charset="0"/>
              </a:rPr>
              <a:t>Чим обумовлений такий порядок  відвідування </a:t>
            </a:r>
            <a:r>
              <a:rPr lang="uk-UA" b="1" dirty="0" err="1" smtClean="0">
                <a:latin typeface="Cambria" pitchFamily="18" charset="0"/>
              </a:rPr>
              <a:t>помііщиків</a:t>
            </a:r>
            <a:r>
              <a:rPr lang="uk-UA" b="1" dirty="0" smtClean="0">
                <a:latin typeface="Cambria" pitchFamily="18" charset="0"/>
              </a:rPr>
              <a:t>?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3071810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685800" algn="l"/>
              </a:tabLst>
            </a:pP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Визначте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за деталями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інтер</a:t>
            </a:r>
            <a:r>
              <a:rPr lang="en-US" b="1" dirty="0" smtClean="0">
                <a:latin typeface="Cambria" pitchFamily="18" charset="0"/>
                <a:ea typeface="Times New Roman" pitchFamily="18" charset="0"/>
              </a:rPr>
              <a:t>’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еру, у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будинок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якого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поміщика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ви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потрапили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3700067"/>
            <a:ext cx="764386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sz="1600" b="1" i="1" dirty="0" smtClean="0">
                <a:ea typeface="Times New Roman" pitchFamily="18" charset="0"/>
              </a:rPr>
              <a:t>«Сломанный стул, часы с остановившимся маятником, прислонённый боком к стене шкаф, по стенам навешано бестолково несколько картин, люстра в холстинном мешке…»</a:t>
            </a:r>
            <a:endParaRPr lang="ru-RU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sz="1600" b="1" i="1" dirty="0" smtClean="0">
                <a:ea typeface="Times New Roman" pitchFamily="18" charset="0"/>
              </a:rPr>
              <a:t>              (……………)</a:t>
            </a:r>
            <a:endParaRPr lang="ru-RU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sz="1600" b="1" i="1" dirty="0" smtClean="0">
                <a:ea typeface="Times New Roman" pitchFamily="18" charset="0"/>
              </a:rPr>
              <a:t>«Старые </a:t>
            </a:r>
            <a:r>
              <a:rPr lang="ru-RU" sz="1600" b="1" i="1" dirty="0" err="1" smtClean="0">
                <a:ea typeface="Times New Roman" pitchFamily="18" charset="0"/>
              </a:rPr>
              <a:t>полосатенькие</a:t>
            </a:r>
            <a:r>
              <a:rPr lang="ru-RU" sz="1600" b="1" i="1" dirty="0" smtClean="0">
                <a:ea typeface="Times New Roman" pitchFamily="18" charset="0"/>
              </a:rPr>
              <a:t> обои, картины с какими-то птицами, старинные маленькие зеркала с тёмными рамками, за…зеркалом заложены были письмо или старая колода карт, стенные часы с </a:t>
            </a:r>
            <a:r>
              <a:rPr lang="ru-RU" sz="1600" b="1" i="1" dirty="0" err="1" smtClean="0">
                <a:ea typeface="Times New Roman" pitchFamily="18" charset="0"/>
              </a:rPr>
              <a:t>нарисрванными</a:t>
            </a:r>
            <a:r>
              <a:rPr lang="ru-RU" sz="1600" b="1" i="1" dirty="0" smtClean="0">
                <a:ea typeface="Times New Roman" pitchFamily="18" charset="0"/>
              </a:rPr>
              <a:t> цветами».</a:t>
            </a:r>
            <a:endParaRPr lang="ru-RU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sz="1600" b="1" i="1" dirty="0" smtClean="0">
                <a:ea typeface="Times New Roman" pitchFamily="18" charset="0"/>
              </a:rPr>
              <a:t>            (…………….)</a:t>
            </a:r>
            <a:endParaRPr lang="ru-RU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sz="1600" b="1" i="1" dirty="0" smtClean="0">
                <a:ea typeface="Times New Roman" pitchFamily="18" charset="0"/>
              </a:rPr>
              <a:t>«Стены были выкрашены какой-то голубенькой краской, четыре стула, одно кресло, стол, несколько исписанных бумаг, горки золы».</a:t>
            </a:r>
            <a:endParaRPr lang="ru-RU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sz="1600" b="1" i="1" dirty="0" smtClean="0">
                <a:ea typeface="Times New Roman" pitchFamily="18" charset="0"/>
              </a:rPr>
              <a:t>        (…………….)</a:t>
            </a:r>
            <a:endParaRPr lang="ru-RU" sz="16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6" descr="C:\Documents and Settings\Admin\Мои документы\255555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000108"/>
            <a:ext cx="3643338" cy="292895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00034" y="273586"/>
            <a:ext cx="2698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err="1" smtClean="0">
                <a:latin typeface="Cambria" pitchFamily="18" charset="0"/>
              </a:rPr>
              <a:t>Розв</a:t>
            </a:r>
            <a:r>
              <a:rPr lang="en-US" b="1" dirty="0" smtClean="0">
                <a:latin typeface="Cambria" pitchFamily="18" charset="0"/>
              </a:rPr>
              <a:t>’</a:t>
            </a:r>
            <a:r>
              <a:rPr lang="uk-UA" b="1" dirty="0" err="1" smtClean="0">
                <a:latin typeface="Cambria" pitchFamily="18" charset="0"/>
              </a:rPr>
              <a:t>яжіть</a:t>
            </a:r>
            <a:r>
              <a:rPr lang="uk-UA" b="1" dirty="0" smtClean="0">
                <a:latin typeface="Cambria" pitchFamily="18" charset="0"/>
              </a:rPr>
              <a:t> кросворд</a:t>
            </a:r>
            <a:r>
              <a:rPr lang="en-US" b="1" dirty="0" smtClean="0">
                <a:latin typeface="Cambria" pitchFamily="18" charset="0"/>
              </a:rPr>
              <a:t>.</a:t>
            </a:r>
            <a:endParaRPr lang="ru-RU" b="1" dirty="0">
              <a:latin typeface="Cambria" pitchFamily="18" charset="0"/>
            </a:endParaRPr>
          </a:p>
        </p:txBody>
      </p:sp>
      <p:pic>
        <p:nvPicPr>
          <p:cNvPr id="3" name="Picture 8" descr="C:\Documents and Settings\Admin\Мои документы\2555555 (key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1000108"/>
            <a:ext cx="3643338" cy="2928958"/>
          </a:xfrm>
          <a:prstGeom prst="rect">
            <a:avLst/>
          </a:prstGeom>
          <a:noFill/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86182" y="642918"/>
            <a:ext cx="4432266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1. “И до какой ничтожности, мелочности, гадости мог снизойти человек! Мог так измениться! И похоже это на правду? Всё похоже на правду, всё может статься с человеком”.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786182" y="1928802"/>
            <a:ext cx="421484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2. “Как зарубил что себе в голову, то уж ничем его не пересилишь; сколько ни представляй ему доводов, ясных как день, всё отскакивает от него, как резиновый мяч отскакивает от стены”.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21140" y="3286124"/>
            <a:ext cx="467995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/>
              <a:t>3. “От него не дождёшься никакого живого или хоть  даже заносчивого слова, какое можешь услышать почти от всякого, если коснёшься задирающего его предмета”.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429132"/>
            <a:ext cx="467995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/>
              <a:t>4. “Есть люди, имеющие страстишку нагадить </a:t>
            </a:r>
          </a:p>
          <a:p>
            <a:r>
              <a:rPr lang="ru-RU" sz="1600" b="1" dirty="0" smtClean="0"/>
              <a:t>ближнему, иногда вовсе без всякой причины”.</a:t>
            </a:r>
            <a:endParaRPr lang="ru-RU" sz="1600" b="1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7620" y="5143512"/>
            <a:ext cx="45378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5. “Известно, что есть на свете много на свете таких лиц, над отделкой которых натура недолго мудрила…”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14348" y="428604"/>
            <a:ext cx="78581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Зображуючи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відвідування</a:t>
            </a:r>
            <a:r>
              <a:rPr lang="en-US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Чичиковим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поміщиків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, автор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використовує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однаковий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композіційний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прийом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Визначте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його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1428736"/>
            <a:ext cx="2286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latin typeface="Cambria" pitchFamily="18" charset="0"/>
              </a:rPr>
              <a:t>Опис села</a:t>
            </a:r>
          </a:p>
          <a:p>
            <a:r>
              <a:rPr lang="uk-UA" sz="1600" b="1" dirty="0" smtClean="0">
                <a:latin typeface="Cambria" pitchFamily="18" charset="0"/>
              </a:rPr>
              <a:t>Опис садиби</a:t>
            </a:r>
          </a:p>
          <a:p>
            <a:r>
              <a:rPr lang="uk-UA" sz="1600" b="1" dirty="0" smtClean="0">
                <a:latin typeface="Cambria" pitchFamily="18" charset="0"/>
              </a:rPr>
              <a:t>Інтер</a:t>
            </a:r>
            <a:r>
              <a:rPr lang="en-US" sz="1600" b="1" dirty="0" smtClean="0">
                <a:latin typeface="Cambria" pitchFamily="18" charset="0"/>
              </a:rPr>
              <a:t>’</a:t>
            </a:r>
            <a:r>
              <a:rPr lang="uk-UA" sz="1600" b="1" dirty="0" err="1" smtClean="0">
                <a:latin typeface="Cambria" pitchFamily="18" charset="0"/>
              </a:rPr>
              <a:t>єр</a:t>
            </a:r>
            <a:r>
              <a:rPr lang="uk-UA" sz="1600" b="1" dirty="0" smtClean="0">
                <a:latin typeface="Cambria" pitchFamily="18" charset="0"/>
              </a:rPr>
              <a:t> будинку</a:t>
            </a:r>
          </a:p>
          <a:p>
            <a:r>
              <a:rPr lang="uk-UA" sz="1600" b="1" dirty="0" smtClean="0">
                <a:latin typeface="Cambria" pitchFamily="18" charset="0"/>
              </a:rPr>
              <a:t>Портрет поміщика</a:t>
            </a:r>
          </a:p>
          <a:p>
            <a:r>
              <a:rPr lang="uk-UA" sz="1600" b="1" dirty="0" smtClean="0">
                <a:latin typeface="Cambria" pitchFamily="18" charset="0"/>
              </a:rPr>
              <a:t>Обід</a:t>
            </a:r>
          </a:p>
          <a:p>
            <a:r>
              <a:rPr lang="uk-UA" sz="1600" b="1" dirty="0" err="1" smtClean="0">
                <a:latin typeface="Cambria" pitchFamily="18" charset="0"/>
              </a:rPr>
              <a:t>Купля-продаж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3240" y="1428736"/>
            <a:ext cx="2071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latin typeface="Cambria" pitchFamily="18" charset="0"/>
              </a:rPr>
              <a:t>Опис садиби</a:t>
            </a:r>
          </a:p>
          <a:p>
            <a:r>
              <a:rPr lang="uk-UA" sz="1600" b="1" dirty="0" smtClean="0">
                <a:latin typeface="Cambria" pitchFamily="18" charset="0"/>
              </a:rPr>
              <a:t>Інтер</a:t>
            </a:r>
            <a:r>
              <a:rPr lang="en-US" sz="1600" b="1" dirty="0" smtClean="0">
                <a:latin typeface="Cambria" pitchFamily="18" charset="0"/>
              </a:rPr>
              <a:t>’</a:t>
            </a:r>
            <a:r>
              <a:rPr lang="uk-UA" sz="1600" b="1" dirty="0" err="1" smtClean="0">
                <a:latin typeface="Cambria" pitchFamily="18" charset="0"/>
              </a:rPr>
              <a:t>єр</a:t>
            </a:r>
            <a:r>
              <a:rPr lang="uk-UA" sz="1600" b="1" dirty="0" smtClean="0">
                <a:latin typeface="Cambria" pitchFamily="18" charset="0"/>
              </a:rPr>
              <a:t> будинку</a:t>
            </a:r>
          </a:p>
          <a:p>
            <a:r>
              <a:rPr lang="uk-UA" sz="1600" b="1" dirty="0" smtClean="0">
                <a:latin typeface="Cambria" pitchFamily="18" charset="0"/>
              </a:rPr>
              <a:t>Опис села</a:t>
            </a:r>
          </a:p>
          <a:p>
            <a:r>
              <a:rPr lang="uk-UA" sz="1600" b="1" dirty="0" smtClean="0">
                <a:latin typeface="Cambria" pitchFamily="18" charset="0"/>
              </a:rPr>
              <a:t>Обід</a:t>
            </a:r>
          </a:p>
          <a:p>
            <a:r>
              <a:rPr lang="uk-UA" sz="1600" b="1" dirty="0" err="1" smtClean="0">
                <a:latin typeface="Cambria" pitchFamily="18" charset="0"/>
              </a:rPr>
              <a:t>Купля-продаж</a:t>
            </a:r>
            <a:endParaRPr lang="uk-UA" sz="1600" b="1" dirty="0" smtClean="0">
              <a:latin typeface="Cambria" pitchFamily="18" charset="0"/>
            </a:endParaRPr>
          </a:p>
          <a:p>
            <a:r>
              <a:rPr lang="uk-UA" sz="1600" b="1" dirty="0" smtClean="0">
                <a:latin typeface="Cambria" pitchFamily="18" charset="0"/>
              </a:rPr>
              <a:t>Портрет поміщик</a:t>
            </a:r>
            <a:r>
              <a:rPr lang="uk-UA" sz="1400" b="1" dirty="0" smtClean="0">
                <a:latin typeface="Cambria" pitchFamily="18" charset="0"/>
              </a:rPr>
              <a:t>а</a:t>
            </a:r>
            <a:endParaRPr lang="ru-RU" sz="1400" b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1357298"/>
            <a:ext cx="2214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latin typeface="Cambria" pitchFamily="18" charset="0"/>
              </a:rPr>
              <a:t>Опис села</a:t>
            </a:r>
          </a:p>
          <a:p>
            <a:r>
              <a:rPr lang="uk-UA" sz="1600" b="1" dirty="0" smtClean="0">
                <a:latin typeface="Cambria" pitchFamily="18" charset="0"/>
              </a:rPr>
              <a:t>Портрет поміщика</a:t>
            </a:r>
          </a:p>
          <a:p>
            <a:r>
              <a:rPr lang="uk-UA" sz="1600" b="1" dirty="0" smtClean="0">
                <a:latin typeface="Cambria" pitchFamily="18" charset="0"/>
              </a:rPr>
              <a:t>Опис садиби</a:t>
            </a:r>
          </a:p>
          <a:p>
            <a:r>
              <a:rPr lang="uk-UA" sz="1600" b="1" dirty="0" smtClean="0">
                <a:latin typeface="Cambria" pitchFamily="18" charset="0"/>
              </a:rPr>
              <a:t>Інтер</a:t>
            </a:r>
            <a:r>
              <a:rPr lang="en-US" sz="1600" b="1" dirty="0" smtClean="0">
                <a:latin typeface="Cambria" pitchFamily="18" charset="0"/>
              </a:rPr>
              <a:t>’</a:t>
            </a:r>
            <a:r>
              <a:rPr lang="uk-UA" sz="1600" b="1" dirty="0" err="1" smtClean="0">
                <a:latin typeface="Cambria" pitchFamily="18" charset="0"/>
              </a:rPr>
              <a:t>єр</a:t>
            </a:r>
            <a:r>
              <a:rPr lang="uk-UA" sz="1600" b="1" dirty="0" smtClean="0">
                <a:latin typeface="Cambria" pitchFamily="18" charset="0"/>
              </a:rPr>
              <a:t> будинку</a:t>
            </a:r>
          </a:p>
          <a:p>
            <a:r>
              <a:rPr lang="uk-UA" sz="1600" b="1" dirty="0" smtClean="0">
                <a:latin typeface="Cambria" pitchFamily="18" charset="0"/>
              </a:rPr>
              <a:t>Обід</a:t>
            </a:r>
          </a:p>
          <a:p>
            <a:r>
              <a:rPr lang="uk-UA" sz="1600" b="1" dirty="0" err="1" smtClean="0">
                <a:latin typeface="Cambria" pitchFamily="18" charset="0"/>
              </a:rPr>
              <a:t>Купля-продаж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57224" y="3179390"/>
            <a:ext cx="750099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685800" algn="l"/>
              </a:tabLst>
            </a:pP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Як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такий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композиційний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прийом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допомагає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автору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розкрити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 характер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героя?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4211429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smtClean="0">
                <a:latin typeface="Cambria" pitchFamily="18" charset="0"/>
              </a:rPr>
              <a:t>Які художні деталі використовує автор для створення образів поміщиків. Наведіть приклади.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42910" y="5354437"/>
            <a:ext cx="77867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Чому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Коробочці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вдалося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«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викрити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» Чичикова,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Ноздрьову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 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–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4672018" y="1885940"/>
            <a:ext cx="685800" cy="1143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2314564" y="1885940"/>
            <a:ext cx="685800" cy="1143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 rot="10800000" flipV="1">
            <a:off x="642910" y="1308730"/>
            <a:ext cx="142872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7350" algn="l"/>
                <a:tab pos="2133600" algn="l"/>
                <a:tab pos="43053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Коробочка	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Ноздрьов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7350" algn="l"/>
                <a:tab pos="2133600" algn="l"/>
                <a:tab pos="4305300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Плюшкін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7350" algn="l"/>
                <a:tab pos="2133600" algn="l"/>
                <a:tab pos="4305300" algn="l"/>
              </a:tabLst>
            </a:pPr>
            <a:r>
              <a:rPr lang="uk-UA" b="1" dirty="0" err="1" smtClean="0">
                <a:latin typeface="Cambria" pitchFamily="18" charset="0"/>
              </a:rPr>
              <a:t>Собакевич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7350" algn="l"/>
                <a:tab pos="2133600" algn="l"/>
                <a:tab pos="43053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Чичиков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4212" y="1773784"/>
            <a:ext cx="1213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очищення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30228" y="1773784"/>
            <a:ext cx="1515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відродження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1416594"/>
            <a:ext cx="805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II </a:t>
            </a:r>
            <a:r>
              <a:rPr lang="uk-UA" b="1" dirty="0" smtClean="0">
                <a:latin typeface="Cambria" pitchFamily="18" charset="0"/>
              </a:rPr>
              <a:t>том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07009" y="1416594"/>
            <a:ext cx="885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III </a:t>
            </a:r>
            <a:r>
              <a:rPr lang="uk-UA" b="1" dirty="0" smtClean="0">
                <a:latin typeface="Cambria" pitchFamily="18" charset="0"/>
              </a:rPr>
              <a:t>том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48" y="571480"/>
            <a:ext cx="7215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Кого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з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героїв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поеми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автор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мав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намір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привести до морального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відродження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4348" y="3214686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err="1" smtClean="0">
                <a:latin typeface="Cambria" pitchFamily="18" charset="0"/>
              </a:rPr>
              <a:t>Порівняте</a:t>
            </a:r>
            <a:r>
              <a:rPr lang="uk-UA" b="1" dirty="0" smtClean="0">
                <a:latin typeface="Cambria" pitchFamily="18" charset="0"/>
              </a:rPr>
              <a:t> морально-психологічні поняття </a:t>
            </a:r>
            <a:r>
              <a:rPr lang="uk-UA" b="1" dirty="0" err="1" smtClean="0">
                <a:latin typeface="Cambria" pitchFamily="18" charset="0"/>
              </a:rPr>
              <a:t>“маніловщина”</a:t>
            </a:r>
            <a:r>
              <a:rPr lang="uk-UA" b="1" dirty="0" smtClean="0">
                <a:latin typeface="Cambria" pitchFamily="18" charset="0"/>
              </a:rPr>
              <a:t> і </a:t>
            </a:r>
            <a:r>
              <a:rPr lang="uk-UA" b="1" dirty="0" err="1" smtClean="0">
                <a:latin typeface="Cambria" pitchFamily="18" charset="0"/>
              </a:rPr>
              <a:t>“чичиковщина”</a:t>
            </a:r>
            <a:r>
              <a:rPr lang="uk-UA" b="1" dirty="0" smtClean="0">
                <a:latin typeface="Cambria" pitchFamily="18" charset="0"/>
              </a:rPr>
              <a:t>. Що спільного і відмінного між ними?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4559866"/>
            <a:ext cx="4084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smtClean="0">
                <a:latin typeface="Cambria" pitchFamily="18" charset="0"/>
              </a:rPr>
              <a:t>Побудуйте смисловий ланцюжок.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7224" y="5201679"/>
            <a:ext cx="7585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uk-UA" b="1" dirty="0" smtClean="0">
                <a:latin typeface="Cambria" pitchFamily="18" charset="0"/>
              </a:rPr>
              <a:t>Коробочка скнара, але богомольна, вміє хазяйнувати; </a:t>
            </a:r>
            <a:r>
              <a:rPr lang="uk-UA" b="1" dirty="0" err="1" smtClean="0">
                <a:latin typeface="Cambria" pitchFamily="18" charset="0"/>
              </a:rPr>
              <a:t>Собакевич</a:t>
            </a:r>
            <a:r>
              <a:rPr lang="uk-UA" b="1" dirty="0" smtClean="0">
                <a:latin typeface="Cambria" pitchFamily="18" charset="0"/>
              </a:rPr>
              <a:t> </a:t>
            </a:r>
          </a:p>
          <a:p>
            <a:r>
              <a:rPr lang="uk-UA" b="1" dirty="0" smtClean="0">
                <a:latin typeface="Cambria" pitchFamily="18" charset="0"/>
              </a:rPr>
              <a:t>пройдисвіт, </a:t>
            </a:r>
            <a:r>
              <a:rPr lang="uk-UA" b="1" dirty="0" err="1" smtClean="0">
                <a:latin typeface="Cambria" pitchFamily="18" charset="0"/>
              </a:rPr>
              <a:t>“хижак”</a:t>
            </a:r>
            <a:r>
              <a:rPr lang="uk-UA" b="1" dirty="0" smtClean="0">
                <a:latin typeface="Cambria" pitchFamily="18" charset="0"/>
              </a:rPr>
              <a:t>,  але не розорив мужиків….</a:t>
            </a:r>
            <a:endParaRPr lang="ru-RU" b="1" dirty="0">
              <a:latin typeface="Cambr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71472" y="451474"/>
            <a:ext cx="77153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Чому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«Повесть о капитане Копейкине» включена автором 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розд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іли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які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присвячені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зображенню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чиновничества? 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Яку роль вона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відіграє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ідейно-композиційній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структурі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твору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Чому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цензура не давала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згоду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на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публікацію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цієї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вставної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повесті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42910" y="1924000"/>
            <a:ext cx="685804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uk-UA" b="1" dirty="0" smtClean="0">
                <a:latin typeface="Cambria" pitchFamily="18" charset="0"/>
                <a:ea typeface="Times New Roman" pitchFamily="18" charset="0"/>
              </a:rPr>
              <a:t>Читацька вікторина.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Куди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«манив»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Манілов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- Як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Ноздрьов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став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«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історичною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людиною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-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Яким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чином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Плюшкін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 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«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обернувся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якусь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проточину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на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людстві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»?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- Куда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поділась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душа Собакевича?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mbria" pitchFamily="18" charset="0"/>
                <a:ea typeface="Times New Roman" pitchFamily="18" charset="0"/>
              </a:rPr>
              <a:t>- 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Як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Коробочка стала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дубоголовою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»?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42910" y="4800439"/>
            <a:ext cx="79296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Як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розумієте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висловлювання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відомого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російського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письменника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. С.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Тургенєва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: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“</a:t>
            </a:r>
            <a:r>
              <a:rPr lang="en-US" b="1" i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i="1" dirty="0" smtClean="0">
                <a:latin typeface="Cambria" pitchFamily="18" charset="0"/>
                <a:ea typeface="Times New Roman" pitchFamily="18" charset="0"/>
              </a:rPr>
              <a:t>Для нас он (Гоголь) был больше, чем писатель: о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н раскрыл нам нас самих”.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C:\Documents and Settings\Admin\Мои документы\Завантаження\Klassichieskoie oblako #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1214422"/>
            <a:ext cx="7572428" cy="504536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71472" y="571480"/>
            <a:ext cx="678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smtClean="0">
                <a:latin typeface="Cambria" pitchFamily="18" charset="0"/>
              </a:rPr>
              <a:t>Створіть </a:t>
            </a:r>
            <a:r>
              <a:rPr lang="uk-UA" b="1" dirty="0" err="1" smtClean="0">
                <a:latin typeface="Cambria" pitchFamily="18" charset="0"/>
              </a:rPr>
              <a:t>“хмарину</a:t>
            </a:r>
            <a:r>
              <a:rPr lang="uk-UA" b="1" dirty="0" smtClean="0">
                <a:latin typeface="Cambria" pitchFamily="18" charset="0"/>
              </a:rPr>
              <a:t> </a:t>
            </a:r>
            <a:r>
              <a:rPr lang="uk-UA" b="1" dirty="0" err="1" smtClean="0">
                <a:latin typeface="Cambria" pitchFamily="18" charset="0"/>
              </a:rPr>
              <a:t>слів”</a:t>
            </a:r>
            <a:r>
              <a:rPr lang="uk-UA" b="1" dirty="0" smtClean="0">
                <a:latin typeface="Cambria" pitchFamily="18" charset="0"/>
              </a:rPr>
              <a:t> до поеми М. Гоголя </a:t>
            </a:r>
            <a:r>
              <a:rPr lang="uk-UA" b="1" dirty="0" err="1" smtClean="0">
                <a:latin typeface="Cambria" pitchFamily="18" charset="0"/>
              </a:rPr>
              <a:t>“Мертві</a:t>
            </a:r>
            <a:r>
              <a:rPr lang="uk-UA" b="1" dirty="0" smtClean="0">
                <a:latin typeface="Cambria" pitchFamily="18" charset="0"/>
              </a:rPr>
              <a:t> </a:t>
            </a:r>
            <a:r>
              <a:rPr lang="uk-UA" b="1" dirty="0" err="1" smtClean="0">
                <a:latin typeface="Cambria" pitchFamily="18" charset="0"/>
              </a:rPr>
              <a:t>душі”</a:t>
            </a:r>
            <a:endParaRPr lang="ru-RU" b="1" dirty="0">
              <a:latin typeface="Cambr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357422" y="428604"/>
            <a:ext cx="36433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Діалоги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» </a:t>
            </a:r>
            <a:r>
              <a:rPr lang="ru-RU" sz="2400" b="1" dirty="0" err="1" smtClean="0">
                <a:latin typeface="Cambria" pitchFamily="18" charset="0"/>
                <a:ea typeface="Times New Roman" pitchFamily="18" charset="0"/>
              </a:rPr>
              <a:t>з</a:t>
            </a:r>
            <a:r>
              <a:rPr lang="ru-RU" sz="2400" b="1" dirty="0" smtClean="0">
                <a:latin typeface="Cambria" pitchFamily="18" charset="0"/>
                <a:ea typeface="Times New Roman" pitchFamily="18" charset="0"/>
              </a:rPr>
              <a:t> 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втором 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42910" y="928670"/>
            <a:ext cx="764386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Ознайомтесь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з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роздумами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. В.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Гоголя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стосовно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Мертвих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душ».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Прокоментуйте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їх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висловіть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свою 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точку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зору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785786" y="1785926"/>
            <a:ext cx="792961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«Первая часть, несмотря на все свои несовершенства, главное дело сделала: она поселила во всех отвращенье от моих героев и от их ничтожности; она разнесла некоторую мне нужную тоску от самих себя».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785786" y="2643182"/>
            <a:ext cx="78581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- 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Яке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місце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у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своєму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творчому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задумі</a:t>
            </a:r>
            <a:r>
              <a:rPr kumimoji="0" lang="ru-RU" sz="1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автор </a:t>
            </a:r>
            <a:r>
              <a:rPr kumimoji="0" lang="ru-RU" sz="16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відводив</a:t>
            </a:r>
            <a:r>
              <a:rPr kumimoji="0" lang="ru-RU" sz="1600" b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16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першому</a:t>
            </a:r>
            <a:r>
              <a:rPr kumimoji="0" lang="ru-RU" sz="1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тому «</a:t>
            </a:r>
            <a:r>
              <a:rPr kumimoji="0" lang="ru-RU" sz="16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Мертвих</a:t>
            </a:r>
            <a:r>
              <a:rPr kumimoji="0" lang="ru-RU" sz="1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душ»?</a:t>
            </a:r>
            <a:endParaRPr kumimoji="0" lang="ru-RU" sz="1600" b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857224" y="3214686"/>
            <a:ext cx="74295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«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Герои мои вовсе не злодеи; прибавь я только одну добрую черту любому из них, читатель помирился бы с ними всеми. Но пошлость всего вместе испугала читателей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.»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785786" y="4071942"/>
            <a:ext cx="77153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- 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Чи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згодні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ви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з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думкою</a:t>
            </a:r>
            <a:r>
              <a:rPr kumimoji="0" lang="ru-RU" sz="1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автора, 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яку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він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висловив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1600" b="1" u="sng" dirty="0" err="1" smtClean="0">
                <a:latin typeface="Cambria" pitchFamily="18" charset="0"/>
                <a:ea typeface="Times New Roman" pitchFamily="18" charset="0"/>
              </a:rPr>
              <a:t>стосовно</a:t>
            </a:r>
            <a:r>
              <a:rPr lang="ru-RU" sz="1600" b="1" u="sng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16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героїв</a:t>
            </a:r>
            <a:r>
              <a:rPr kumimoji="0" lang="ru-RU" sz="1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16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свого</a:t>
            </a:r>
            <a:r>
              <a:rPr kumimoji="0" lang="ru-RU" sz="1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1600" b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1600" b="1" u="sng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твору</a:t>
            </a:r>
            <a:r>
              <a:rPr kumimoji="0" lang="ru-RU" sz="1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</a:t>
            </a:r>
            <a:endParaRPr kumimoji="0" lang="ru-RU" sz="1600" b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785786" y="4714884"/>
            <a:ext cx="74295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«…Герои мои потому близки душе, что они из души; все мои последние сочинения – история моей собственной души».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5987497"/>
            <a:ext cx="80724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Cambria" pitchFamily="18" charset="0"/>
              </a:rPr>
              <a:t>- </a:t>
            </a:r>
            <a:r>
              <a:rPr lang="ru-RU" sz="1600" b="1" u="sng" dirty="0" smtClean="0">
                <a:latin typeface="Cambria" pitchFamily="18" charset="0"/>
              </a:rPr>
              <a:t>Как </a:t>
            </a:r>
            <a:r>
              <a:rPr lang="ru-RU" sz="1600" b="1" u="sng" dirty="0" err="1" smtClean="0">
                <a:latin typeface="Cambria" pitchFamily="18" charset="0"/>
              </a:rPr>
              <a:t>ви</a:t>
            </a:r>
            <a:r>
              <a:rPr lang="ru-RU" sz="1600" b="1" u="sng" dirty="0" smtClean="0">
                <a:latin typeface="Cambria" pitchFamily="18" charset="0"/>
              </a:rPr>
              <a:t> </a:t>
            </a:r>
            <a:r>
              <a:rPr lang="ru-RU" sz="1600" b="1" u="sng" dirty="0" err="1" smtClean="0">
                <a:latin typeface="Cambria" pitchFamily="18" charset="0"/>
              </a:rPr>
              <a:t>розумієте</a:t>
            </a:r>
            <a:r>
              <a:rPr lang="ru-RU" sz="1600" b="1" u="sng" dirty="0" smtClean="0">
                <a:latin typeface="Cambria" pitchFamily="18" charset="0"/>
              </a:rPr>
              <a:t>  </a:t>
            </a:r>
            <a:r>
              <a:rPr lang="ru-RU" sz="1600" b="1" u="sng" dirty="0" err="1" smtClean="0">
                <a:latin typeface="Cambria" pitchFamily="18" charset="0"/>
              </a:rPr>
              <a:t>роздуми</a:t>
            </a:r>
            <a:r>
              <a:rPr lang="ru-RU" sz="1600" b="1" u="sng" dirty="0" smtClean="0">
                <a:latin typeface="Cambria" pitchFamily="18" charset="0"/>
              </a:rPr>
              <a:t> </a:t>
            </a:r>
            <a:r>
              <a:rPr lang="ru-RU" sz="1600" b="1" u="sng" dirty="0" err="1" smtClean="0">
                <a:latin typeface="Cambria" pitchFamily="18" charset="0"/>
              </a:rPr>
              <a:t>письменника</a:t>
            </a:r>
            <a:r>
              <a:rPr lang="ru-RU" sz="1600" b="1" u="sng" dirty="0" smtClean="0">
                <a:latin typeface="Cambria" pitchFamily="18" charset="0"/>
              </a:rPr>
              <a:t>? </a:t>
            </a:r>
            <a:endParaRPr lang="ru-RU" sz="1600" u="sng" dirty="0">
              <a:latin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5344555"/>
            <a:ext cx="7429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Cambria" pitchFamily="18" charset="0"/>
                <a:ea typeface="Times New Roman" pitchFamily="18" charset="0"/>
              </a:rPr>
              <a:t>«Никто из читателей моих не знал того, что, смеясь над моими героями, он смеялся надо мной».</a:t>
            </a:r>
            <a:endParaRPr lang="ru-RU" sz="1600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2" descr="D:\cher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6826" y="4857760"/>
            <a:ext cx="1178720" cy="1434626"/>
          </a:xfrm>
          <a:prstGeom prst="rect">
            <a:avLst/>
          </a:prstGeom>
          <a:noFill/>
        </p:spPr>
      </p:pic>
      <p:pic>
        <p:nvPicPr>
          <p:cNvPr id="4" name="Picture 3" descr="C:\Documents and Settings\Admin\Рабочий стол\рус олимп\332173-39048-69095524-m750x740-u7309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00062" y="2571744"/>
            <a:ext cx="1414616" cy="17859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3" descr="C:\Documents and Settings\Admin\Рабочий стол\рус олимп\index2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5042" y="2005182"/>
            <a:ext cx="1368000" cy="1495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828941" y="1929364"/>
            <a:ext cx="4315091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І</a:t>
            </a:r>
            <a:r>
              <a:rPr lang="ru-RU" sz="2400" b="1" i="1" dirty="0" smtClean="0"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400" b="1" i="1" dirty="0" err="1" smtClean="0">
                <a:latin typeface="Book Antiqua" pitchFamily="18" charset="0"/>
                <a:ea typeface="Times New Roman" pitchFamily="18" charset="0"/>
              </a:rPr>
              <a:t>довго</a:t>
            </a:r>
            <a:r>
              <a:rPr lang="ru-RU" sz="2400" b="1" i="1" dirty="0" smtClean="0"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400" b="1" i="1" dirty="0" err="1" smtClean="0">
                <a:latin typeface="Book Antiqua" pitchFamily="18" charset="0"/>
                <a:ea typeface="Times New Roman" pitchFamily="18" charset="0"/>
              </a:rPr>
              <a:t>ще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призначено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мені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дивною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владою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йти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поруч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з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моїми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дивними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героями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озирати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весь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незмірний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гін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життя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озирати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його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крізь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видний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світові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сміх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і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незримі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,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невідомі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йому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сльози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!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	М. В. Гоголь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8" name="Подзаголовок 3"/>
          <p:cNvSpPr>
            <a:spLocks noGrp="1"/>
          </p:cNvSpPr>
          <p:nvPr>
            <p:ph type="subTitle" idx="1"/>
          </p:nvPr>
        </p:nvSpPr>
        <p:spPr>
          <a:xfrm>
            <a:off x="857224" y="0"/>
            <a:ext cx="8286776" cy="207170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М. Гоголь</a:t>
            </a:r>
            <a:endParaRPr lang="en-US" sz="4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Поема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Мертві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душі</a:t>
            </a:r>
            <a:r>
              <a:rPr lang="ru-RU" b="1" dirty="0" smtClean="0">
                <a:solidFill>
                  <a:schemeClr val="tx1"/>
                </a:solidFill>
              </a:rPr>
              <a:t>»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9" name="Picture 4" descr="C:\Documents and Settings\Admin\Рабочий стол\рус олимп\index4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94860" y="1428736"/>
            <a:ext cx="1368000" cy="14625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C:\Documents and Settings\Admin\Рабочий стол\рус олимп\index.jpe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823224" y="962016"/>
            <a:ext cx="1259165" cy="15382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6" descr="C:\Documents and Settings\Admin\Рабочий стол\рус олимп\index1.jpe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394860" y="3714752"/>
            <a:ext cx="1368000" cy="16125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5" descr="C:\Documents and Settings\Admin\Рабочий стол\рус олимп\images6.jpe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80150" y="3500438"/>
            <a:ext cx="1369271" cy="1537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7" descr="C:\Documents and Settings\Admin\Рабочий стол\рус олимп\images5.jpe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680348" y="4786322"/>
            <a:ext cx="1368000" cy="15566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2" descr="C:\Documents and Settings\Admin\Рабочий стол\рус олимп\890402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76221" y="285728"/>
            <a:ext cx="2166953" cy="32861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643174" y="428604"/>
            <a:ext cx="58206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latin typeface="Cambria" pitchFamily="18" charset="0"/>
                <a:cs typeface="Arial" pitchFamily="34" charset="0"/>
              </a:rPr>
              <a:t>В</a:t>
            </a:r>
            <a:r>
              <a:rPr lang="uk-UA" sz="2000" b="1" dirty="0" err="1" smtClean="0">
                <a:latin typeface="Cambria" pitchFamily="18" charset="0"/>
                <a:cs typeface="Arial" pitchFamily="34" charset="0"/>
              </a:rPr>
              <a:t>ідомо</a:t>
            </a:r>
            <a:r>
              <a:rPr lang="uk-UA" sz="2000" b="1" dirty="0" smtClean="0">
                <a:latin typeface="Cambria" pitchFamily="18" charset="0"/>
                <a:cs typeface="Arial" pitchFamily="34" charset="0"/>
              </a:rPr>
              <a:t>, що М.Гоголь сам працював над оформленням </a:t>
            </a:r>
            <a:r>
              <a:rPr lang="ru-RU" sz="2000" b="1" dirty="0" smtClean="0">
                <a:latin typeface="Cambria" pitchFamily="18" charset="0"/>
                <a:cs typeface="Arial" pitchFamily="34" charset="0"/>
              </a:rPr>
              <a:t>о</a:t>
            </a:r>
            <a:r>
              <a:rPr lang="uk-UA" sz="2000" b="1" dirty="0" err="1" smtClean="0">
                <a:latin typeface="Cambria" pitchFamily="18" charset="0"/>
                <a:cs typeface="Arial" pitchFamily="34" charset="0"/>
              </a:rPr>
              <a:t>бладинки</a:t>
            </a:r>
            <a:r>
              <a:rPr lang="uk-UA" sz="2000" b="1" dirty="0" smtClean="0">
                <a:latin typeface="Cambria" pitchFamily="18" charset="0"/>
                <a:cs typeface="Arial" pitchFamily="34" charset="0"/>
              </a:rPr>
              <a:t> поеми </a:t>
            </a:r>
            <a:r>
              <a:rPr lang="uk-UA" sz="2000" b="1" dirty="0" err="1" smtClean="0">
                <a:latin typeface="Cambria" pitchFamily="18" charset="0"/>
                <a:cs typeface="Arial" pitchFamily="34" charset="0"/>
              </a:rPr>
              <a:t>“Мертві</a:t>
            </a:r>
            <a:r>
              <a:rPr lang="uk-UA" sz="2000" b="1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uk-UA" sz="2000" b="1" dirty="0" err="1" smtClean="0">
                <a:latin typeface="Cambria" pitchFamily="18" charset="0"/>
                <a:cs typeface="Arial" pitchFamily="34" charset="0"/>
              </a:rPr>
              <a:t>душі”</a:t>
            </a:r>
            <a:r>
              <a:rPr lang="uk-UA" sz="2000" b="1" dirty="0" smtClean="0">
                <a:latin typeface="Cambria" pitchFamily="18" charset="0"/>
                <a:cs typeface="Arial" pitchFamily="34" charset="0"/>
              </a:rPr>
              <a:t>.  Чому письменник вважав цю роботу важливою?</a:t>
            </a:r>
            <a:r>
              <a:rPr lang="en-US" sz="2000" b="1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uk-UA" sz="2000" b="1" dirty="0" smtClean="0">
                <a:latin typeface="Cambria" pitchFamily="18" charset="0"/>
                <a:cs typeface="Arial" pitchFamily="34" charset="0"/>
              </a:rPr>
              <a:t> Яку мету ставив перед собою автор?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5902" y="3655172"/>
            <a:ext cx="824950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3434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Л.</a:t>
            </a:r>
            <a:r>
              <a:rPr kumimoji="0" lang="ru-RU" sz="2000" b="1" i="1" u="none" strike="noStrike" cap="none" normalizeH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Толстой </a:t>
            </a:r>
            <a:r>
              <a:rPr lang="ru-RU" sz="2000" b="1" i="1" dirty="0" smtClean="0">
                <a:latin typeface="Cambria" pitchFamily="18" charset="0"/>
                <a:ea typeface="Times New Roman" pitchFamily="18" charset="0"/>
              </a:rPr>
              <a:t>писав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: “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Візьміть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 «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Мертві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душі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» Гоголя. </a:t>
            </a:r>
            <a:r>
              <a:rPr lang="ru-RU" sz="2000" b="1" i="1" dirty="0" err="1" smtClean="0">
                <a:latin typeface="Cambria" pitchFamily="18" charset="0"/>
                <a:ea typeface="Times New Roman" pitchFamily="18" charset="0"/>
              </a:rPr>
              <a:t>Що</a:t>
            </a:r>
            <a:r>
              <a:rPr lang="ru-RU" sz="2000" b="1" i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2000" b="1" i="1" dirty="0" err="1" smtClean="0">
                <a:latin typeface="Cambria" pitchFamily="18" charset="0"/>
                <a:ea typeface="Times New Roman" pitchFamily="18" charset="0"/>
              </a:rPr>
              <a:t>це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?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Ні</a:t>
            </a:r>
            <a:endParaRPr lang="en-US" sz="2000" b="1" i="1" dirty="0" smtClean="0">
              <a:latin typeface="Cambria" pitchFamily="18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3434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роман,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ні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повість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. </a:t>
            </a:r>
            <a:r>
              <a:rPr lang="ru-RU" sz="2000" b="1" i="1" dirty="0" err="1" smtClean="0">
                <a:latin typeface="Cambria" pitchFamily="18" charset="0"/>
                <a:ea typeface="Times New Roman" pitchFamily="18" charset="0"/>
              </a:rPr>
              <a:t>Щось</a:t>
            </a:r>
            <a:r>
              <a:rPr lang="ru-RU" sz="2000" b="1" i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2000" b="1" i="1" dirty="0" err="1" smtClean="0">
                <a:latin typeface="Cambria" pitchFamily="18" charset="0"/>
                <a:ea typeface="Times New Roman" pitchFamily="18" charset="0"/>
              </a:rPr>
              <a:t>зовсім</a:t>
            </a:r>
            <a:r>
              <a:rPr lang="ru-RU" sz="2000" b="1" i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2000" b="1" i="1" u="sng" dirty="0" err="1" smtClean="0">
                <a:latin typeface="Cambria" pitchFamily="18" charset="0"/>
                <a:ea typeface="Times New Roman" pitchFamily="18" charset="0"/>
              </a:rPr>
              <a:t>оригінальне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 ”.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34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Прокоментуйте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висловлювання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видатного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російського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2000" b="1" i="0" u="none" strike="noStrike" cap="none" normalizeH="0" dirty="0" err="1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письменника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34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299" y="5457782"/>
            <a:ext cx="1071569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  </a:t>
            </a:r>
            <a:r>
              <a:rPr lang="uk-UA" sz="2000" b="1" dirty="0" smtClean="0"/>
              <a:t>Роман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00496" y="4814840"/>
            <a:ext cx="921791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000" b="1" dirty="0" smtClean="0"/>
              <a:t>Поема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00694" y="5457782"/>
            <a:ext cx="1007007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000" b="1" dirty="0" smtClean="0"/>
              <a:t>Повість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214810" y="5231327"/>
            <a:ext cx="510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 descr="D:\cher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66826" y="4857760"/>
            <a:ext cx="1178720" cy="143462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4" name="Picture 2" descr="D:\cher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6826" y="4857760"/>
            <a:ext cx="1178720" cy="143462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214290"/>
            <a:ext cx="8501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smtClean="0">
                <a:latin typeface="Cambria" pitchFamily="18" charset="0"/>
              </a:rPr>
              <a:t>Розгляньте схему до поеми М.  Гоголя </a:t>
            </a:r>
            <a:r>
              <a:rPr lang="uk-UA" b="1" dirty="0" err="1" smtClean="0">
                <a:latin typeface="Cambria" pitchFamily="18" charset="0"/>
              </a:rPr>
              <a:t>“Мертві</a:t>
            </a:r>
            <a:r>
              <a:rPr lang="uk-UA" b="1" dirty="0" smtClean="0">
                <a:latin typeface="Cambria" pitchFamily="18" charset="0"/>
              </a:rPr>
              <a:t> </a:t>
            </a:r>
            <a:r>
              <a:rPr lang="uk-UA" b="1" dirty="0" err="1" smtClean="0">
                <a:latin typeface="Cambria" pitchFamily="18" charset="0"/>
              </a:rPr>
              <a:t>душі”</a:t>
            </a:r>
            <a:r>
              <a:rPr lang="uk-UA" b="1" dirty="0" smtClean="0">
                <a:latin typeface="Cambria" pitchFamily="18" charset="0"/>
              </a:rPr>
              <a:t>.  Використовуючи схему, складіть висловлення щодо художньої  структури та ідейного спрямування твору.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3394359" y="928670"/>
            <a:ext cx="2249211" cy="571504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ru-RU" sz="1600" b="1" dirty="0">
                <a:latin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</a:rPr>
              <a:t>    </a:t>
            </a:r>
            <a:r>
              <a:rPr lang="ru-RU" b="1" dirty="0" smtClean="0">
                <a:latin typeface="+mj-lt"/>
              </a:rPr>
              <a:t>«</a:t>
            </a:r>
            <a:r>
              <a:rPr lang="ru-RU" b="1" dirty="0" err="1" smtClean="0">
                <a:latin typeface="+mj-lt"/>
              </a:rPr>
              <a:t>Мертві</a:t>
            </a:r>
            <a:r>
              <a:rPr lang="ru-RU" b="1" dirty="0" smtClean="0">
                <a:latin typeface="+mj-lt"/>
              </a:rPr>
              <a:t> </a:t>
            </a:r>
            <a:r>
              <a:rPr lang="ru-RU" b="1" dirty="0" err="1" smtClean="0">
                <a:latin typeface="+mj-lt"/>
              </a:rPr>
              <a:t>душі</a:t>
            </a:r>
            <a:r>
              <a:rPr lang="ru-RU" b="1" dirty="0" smtClean="0">
                <a:latin typeface="+mj-lt"/>
              </a:rPr>
              <a:t>»</a:t>
            </a:r>
            <a:endParaRPr lang="ru-RU" dirty="0">
              <a:latin typeface="+mj-lt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auto">
          <a:xfrm>
            <a:off x="4143372" y="1357298"/>
            <a:ext cx="8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/>
              <a:t>поема</a:t>
            </a:r>
            <a:endParaRPr lang="ru-RU" dirty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3444375" y="1857364"/>
            <a:ext cx="24135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2619375" algn="l"/>
              </a:tabLst>
            </a:pPr>
            <a:r>
              <a:rPr lang="ru-RU" sz="1600" b="1" dirty="0">
                <a:cs typeface="Times New Roman" pitchFamily="18" charset="0"/>
              </a:rPr>
              <a:t>мотив “</a:t>
            </a:r>
            <a:r>
              <a:rPr lang="ru-RU" sz="1600" b="1" dirty="0" err="1" smtClean="0">
                <a:cs typeface="Times New Roman" pitchFamily="18" charset="0"/>
              </a:rPr>
              <a:t>живі</a:t>
            </a:r>
            <a:r>
              <a:rPr lang="ru-RU" sz="1600" b="1" dirty="0" smtClean="0">
                <a:cs typeface="Times New Roman" pitchFamily="18" charset="0"/>
              </a:rPr>
              <a:t> </a:t>
            </a:r>
            <a:r>
              <a:rPr lang="ru-RU" sz="1600" b="1" dirty="0">
                <a:cs typeface="Times New Roman" pitchFamily="18" charset="0"/>
              </a:rPr>
              <a:t>і</a:t>
            </a:r>
            <a:r>
              <a:rPr lang="en-US" sz="1600" b="1" dirty="0" smtClean="0">
                <a:cs typeface="Times New Roman" pitchFamily="18" charset="0"/>
              </a:rPr>
              <a:t> </a:t>
            </a:r>
            <a:r>
              <a:rPr lang="ru-RU" sz="1600" b="1" dirty="0" err="1" smtClean="0">
                <a:cs typeface="Times New Roman" pitchFamily="18" charset="0"/>
              </a:rPr>
              <a:t>мертві</a:t>
            </a:r>
            <a:r>
              <a:rPr lang="ru-RU" sz="1600" b="1" dirty="0" smtClean="0">
                <a:cs typeface="Times New Roman" pitchFamily="18" charset="0"/>
              </a:rPr>
              <a:t>»  </a:t>
            </a:r>
            <a:endParaRPr lang="ru-RU" sz="1600" dirty="0"/>
          </a:p>
          <a:p>
            <a:pPr eaLnBrk="0" hangingPunct="0">
              <a:tabLst>
                <a:tab pos="2619375" algn="l"/>
              </a:tabLst>
            </a:pPr>
            <a:endParaRPr lang="ru-RU" sz="1600" dirty="0"/>
          </a:p>
        </p:txBody>
      </p:sp>
      <p:sp>
        <p:nvSpPr>
          <p:cNvPr id="8" name="Line 22"/>
          <p:cNvSpPr>
            <a:spLocks noChangeShapeType="1"/>
          </p:cNvSpPr>
          <p:nvPr/>
        </p:nvSpPr>
        <p:spPr bwMode="auto">
          <a:xfrm>
            <a:off x="4500562" y="1643050"/>
            <a:ext cx="0" cy="31908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 flipH="1">
            <a:off x="2500298" y="1571612"/>
            <a:ext cx="1404223" cy="228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ln>
                <a:solidFill>
                  <a:srgbClr val="3366FF"/>
                </a:solidFill>
              </a:ln>
            </a:endParaRPr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>
            <a:off x="5214942" y="1527164"/>
            <a:ext cx="1404223" cy="2587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AutoShape 19"/>
          <p:cNvSpPr>
            <a:spLocks noChangeArrowheads="1"/>
          </p:cNvSpPr>
          <p:nvPr/>
        </p:nvSpPr>
        <p:spPr bwMode="auto">
          <a:xfrm>
            <a:off x="3214678" y="2500306"/>
            <a:ext cx="2810071" cy="357190"/>
          </a:xfrm>
          <a:prstGeom prst="beve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 dirty="0" err="1" smtClean="0"/>
              <a:t>Композиційні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частини</a:t>
            </a:r>
            <a:endParaRPr lang="ru-RU" sz="1400" b="1" dirty="0"/>
          </a:p>
        </p:txBody>
      </p:sp>
      <p:grpSp>
        <p:nvGrpSpPr>
          <p:cNvPr id="13" name="Group 2"/>
          <p:cNvGrpSpPr>
            <a:grpSpLocks noChangeAspect="1"/>
          </p:cNvGrpSpPr>
          <p:nvPr/>
        </p:nvGrpSpPr>
        <p:grpSpPr bwMode="auto">
          <a:xfrm>
            <a:off x="2071670" y="2786059"/>
            <a:ext cx="5786478" cy="4500594"/>
            <a:chOff x="3197" y="2731"/>
            <a:chExt cx="7030" cy="6334"/>
          </a:xfrm>
        </p:grpSpPr>
        <p:sp>
          <p:nvSpPr>
            <p:cNvPr id="14" name="AutoShape 3"/>
            <p:cNvSpPr>
              <a:spLocks noChangeAspect="1" noChangeArrowheads="1"/>
            </p:cNvSpPr>
            <p:nvPr/>
          </p:nvSpPr>
          <p:spPr bwMode="auto">
            <a:xfrm>
              <a:off x="3197" y="4046"/>
              <a:ext cx="6918" cy="5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 flipH="1">
              <a:off x="4313" y="2731"/>
              <a:ext cx="1271" cy="111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 flipH="1">
              <a:off x="6550" y="2826"/>
              <a:ext cx="2" cy="97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7507" y="2731"/>
              <a:ext cx="1269" cy="111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3309" y="3866"/>
              <a:ext cx="1872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400" b="1" dirty="0" smtClean="0">
                  <a:latin typeface="Times New Roman" pitchFamily="18" charset="0"/>
                </a:rPr>
                <a:t>      </a:t>
              </a:r>
              <a:r>
                <a:rPr lang="ru-RU" sz="1200" b="1" dirty="0" smtClean="0">
                  <a:latin typeface="Times New Roman" pitchFamily="18" charset="0"/>
                </a:rPr>
                <a:t>2-6 </a:t>
              </a:r>
              <a:r>
                <a:rPr lang="ru-RU" sz="1200" b="1" dirty="0" err="1" smtClean="0">
                  <a:latin typeface="Times New Roman" pitchFamily="18" charset="0"/>
                </a:rPr>
                <a:t>розділ</a:t>
              </a:r>
              <a:r>
                <a:rPr lang="ru-RU" sz="1200" b="1" dirty="0" smtClean="0">
                  <a:latin typeface="Times New Roman" pitchFamily="18" charset="0"/>
                </a:rPr>
                <a:t> </a:t>
              </a:r>
              <a:r>
                <a:rPr lang="ru-RU" sz="1200" b="1" dirty="0">
                  <a:latin typeface="Times New Roman" pitchFamily="18" charset="0"/>
                </a:rPr>
                <a:t>-       </a:t>
              </a:r>
              <a:endParaRPr lang="ru-RU" sz="1200" b="1" dirty="0" smtClean="0">
                <a:latin typeface="Times New Roman" pitchFamily="18" charset="0"/>
              </a:endParaRPr>
            </a:p>
            <a:p>
              <a:r>
                <a:rPr lang="ru-RU" sz="1000" b="1" dirty="0" smtClean="0">
                  <a:latin typeface="Times New Roman" pitchFamily="18" charset="0"/>
                </a:rPr>
                <a:t>об</a:t>
              </a:r>
              <a:r>
                <a:rPr lang="en-US" sz="1000" b="1" dirty="0" smtClean="0">
                  <a:latin typeface="Times New Roman" pitchFamily="18" charset="0"/>
                </a:rPr>
                <a:t>’</a:t>
              </a:r>
              <a:r>
                <a:rPr lang="uk-UA" sz="1000" b="1" dirty="0" err="1" smtClean="0">
                  <a:latin typeface="Times New Roman" pitchFamily="18" charset="0"/>
                </a:rPr>
                <a:t>їзд</a:t>
              </a:r>
              <a:r>
                <a:rPr lang="ru-RU" sz="1000" b="1" dirty="0" smtClean="0">
                  <a:latin typeface="Times New Roman" pitchFamily="18" charset="0"/>
                </a:rPr>
                <a:t> </a:t>
              </a:r>
              <a:r>
                <a:rPr lang="ru-RU" sz="1000" b="1" dirty="0" err="1" smtClean="0">
                  <a:latin typeface="Times New Roman" pitchFamily="18" charset="0"/>
                </a:rPr>
                <a:t>Чичико</a:t>
              </a:r>
              <a:r>
                <a:rPr lang="uk-UA" sz="1000" b="1" dirty="0" err="1" smtClean="0">
                  <a:latin typeface="Times New Roman" pitchFamily="18" charset="0"/>
                </a:rPr>
                <a:t>вим</a:t>
              </a:r>
              <a:r>
                <a:rPr lang="ru-RU" sz="1000" b="1" dirty="0" smtClean="0">
                  <a:latin typeface="Times New Roman" pitchFamily="18" charset="0"/>
                </a:rPr>
                <a:t> </a:t>
              </a:r>
              <a:r>
                <a:rPr lang="ru-RU" sz="1000" b="1" dirty="0" err="1" smtClean="0">
                  <a:latin typeface="Times New Roman" pitchFamily="18" charset="0"/>
                </a:rPr>
                <a:t>поміщиків</a:t>
              </a:r>
              <a:r>
                <a:rPr lang="ru-RU" sz="1000" b="1" dirty="0" smtClean="0">
                  <a:latin typeface="Times New Roman" pitchFamily="18" charset="0"/>
                </a:rPr>
                <a:t> </a:t>
              </a:r>
              <a:endParaRPr lang="ru-RU" b="1" dirty="0"/>
            </a:p>
          </p:txBody>
        </p:sp>
        <p:sp>
          <p:nvSpPr>
            <p:cNvPr id="19" name="AutoShape 8"/>
            <p:cNvSpPr>
              <a:spLocks noChangeArrowheads="1"/>
            </p:cNvSpPr>
            <p:nvPr/>
          </p:nvSpPr>
          <p:spPr bwMode="auto">
            <a:xfrm>
              <a:off x="5205" y="4153"/>
              <a:ext cx="565" cy="280"/>
            </a:xfrm>
            <a:prstGeom prst="leftRightArrow">
              <a:avLst>
                <a:gd name="adj1" fmla="val 50000"/>
                <a:gd name="adj2" fmla="val 4035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Rectangle 9"/>
            <p:cNvSpPr>
              <a:spLocks noChangeArrowheads="1"/>
            </p:cNvSpPr>
            <p:nvPr/>
          </p:nvSpPr>
          <p:spPr bwMode="auto">
            <a:xfrm>
              <a:off x="5875" y="3771"/>
              <a:ext cx="2008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 b="1" dirty="0" smtClean="0">
                  <a:latin typeface="Times New Roman" pitchFamily="18" charset="0"/>
                </a:rPr>
                <a:t>       7-10 </a:t>
              </a:r>
              <a:r>
                <a:rPr lang="ru-RU" sz="1200" b="1" dirty="0" err="1" smtClean="0">
                  <a:latin typeface="Times New Roman" pitchFamily="18" charset="0"/>
                </a:rPr>
                <a:t>розділ</a:t>
              </a:r>
              <a:r>
                <a:rPr lang="ru-RU" sz="1200" b="1" dirty="0" smtClean="0">
                  <a:latin typeface="Times New Roman" pitchFamily="18" charset="0"/>
                </a:rPr>
                <a:t> </a:t>
              </a:r>
              <a:r>
                <a:rPr lang="ru-RU" sz="1200" b="1" dirty="0">
                  <a:latin typeface="Times New Roman" pitchFamily="18" charset="0"/>
                </a:rPr>
                <a:t>- </a:t>
              </a:r>
            </a:p>
            <a:p>
              <a:r>
                <a:rPr lang="ru-RU" sz="1000" b="1" dirty="0" err="1" smtClean="0">
                  <a:latin typeface="Times New Roman" pitchFamily="18" charset="0"/>
                </a:rPr>
                <a:t>опис</a:t>
              </a:r>
              <a:r>
                <a:rPr lang="ru-RU" sz="1000" b="1" dirty="0" smtClean="0">
                  <a:latin typeface="Times New Roman" pitchFamily="18" charset="0"/>
                </a:rPr>
                <a:t> </a:t>
              </a:r>
              <a:r>
                <a:rPr lang="ru-RU" sz="1000" b="1" dirty="0" err="1" smtClean="0">
                  <a:latin typeface="Times New Roman" pitchFamily="18" charset="0"/>
                </a:rPr>
                <a:t>життя</a:t>
              </a:r>
              <a:r>
                <a:rPr lang="ru-RU" sz="1000" b="1" dirty="0" smtClean="0">
                  <a:latin typeface="Times New Roman" pitchFamily="18" charset="0"/>
                </a:rPr>
                <a:t> </a:t>
              </a:r>
              <a:r>
                <a:rPr lang="ru-RU" sz="1000" b="1" dirty="0" err="1" smtClean="0">
                  <a:latin typeface="Times New Roman" pitchFamily="18" charset="0"/>
                </a:rPr>
                <a:t>губернського</a:t>
              </a:r>
              <a:r>
                <a:rPr lang="ru-RU" sz="1000" b="1" dirty="0" smtClean="0">
                  <a:latin typeface="Times New Roman" pitchFamily="18" charset="0"/>
                </a:rPr>
                <a:t> </a:t>
              </a:r>
              <a:r>
                <a:rPr lang="ru-RU" sz="1000" b="1" dirty="0" err="1" smtClean="0">
                  <a:latin typeface="Times New Roman" pitchFamily="18" charset="0"/>
                </a:rPr>
                <a:t>міста</a:t>
              </a:r>
              <a:endParaRPr lang="ru-RU" b="1" dirty="0"/>
            </a:p>
          </p:txBody>
        </p:sp>
        <p:sp>
          <p:nvSpPr>
            <p:cNvPr id="21" name="AutoShape 10"/>
            <p:cNvSpPr>
              <a:spLocks noChangeArrowheads="1"/>
            </p:cNvSpPr>
            <p:nvPr/>
          </p:nvSpPr>
          <p:spPr bwMode="auto">
            <a:xfrm>
              <a:off x="7883" y="4149"/>
              <a:ext cx="566" cy="280"/>
            </a:xfrm>
            <a:prstGeom prst="leftRightArrow">
              <a:avLst>
                <a:gd name="adj1" fmla="val 50000"/>
                <a:gd name="adj2" fmla="val 4042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>
              <a:off x="8553" y="3866"/>
              <a:ext cx="1674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 b="1" dirty="0" smtClean="0">
                  <a:latin typeface="Times New Roman" pitchFamily="18" charset="0"/>
                </a:rPr>
                <a:t>     11 </a:t>
              </a:r>
              <a:r>
                <a:rPr lang="ru-RU" sz="1200" b="1" dirty="0" err="1" smtClean="0">
                  <a:latin typeface="Times New Roman" pitchFamily="18" charset="0"/>
                </a:rPr>
                <a:t>розділ</a:t>
              </a:r>
              <a:r>
                <a:rPr lang="ru-RU" sz="1200" b="1" dirty="0" smtClean="0">
                  <a:latin typeface="Times New Roman" pitchFamily="18" charset="0"/>
                </a:rPr>
                <a:t> </a:t>
              </a:r>
              <a:r>
                <a:rPr lang="ru-RU" sz="1200" b="1" dirty="0">
                  <a:latin typeface="Times New Roman" pitchFamily="18" charset="0"/>
                </a:rPr>
                <a:t>- </a:t>
              </a:r>
            </a:p>
            <a:p>
              <a:r>
                <a:rPr lang="ru-RU" sz="1000" b="1" dirty="0" err="1" smtClean="0">
                  <a:latin typeface="Times New Roman" pitchFamily="18" charset="0"/>
                </a:rPr>
                <a:t>життєпис</a:t>
              </a:r>
              <a:r>
                <a:rPr lang="ru-RU" sz="1000" b="1" dirty="0" smtClean="0">
                  <a:latin typeface="Times New Roman" pitchFamily="18" charset="0"/>
                </a:rPr>
                <a:t>  Чичикова</a:t>
              </a:r>
              <a:endParaRPr lang="ru-RU" b="1" dirty="0"/>
            </a:p>
          </p:txBody>
        </p:sp>
        <p:sp>
          <p:nvSpPr>
            <p:cNvPr id="23" name="AutoShape 12"/>
            <p:cNvSpPr>
              <a:spLocks noChangeArrowheads="1"/>
            </p:cNvSpPr>
            <p:nvPr/>
          </p:nvSpPr>
          <p:spPr bwMode="auto">
            <a:xfrm>
              <a:off x="6610" y="4622"/>
              <a:ext cx="284" cy="419"/>
            </a:xfrm>
            <a:prstGeom prst="downArrow">
              <a:avLst>
                <a:gd name="adj1" fmla="val 50000"/>
                <a:gd name="adj2" fmla="val 3688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5562" y="5095"/>
              <a:ext cx="2542" cy="6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 dirty="0">
                  <a:solidFill>
                    <a:schemeClr val="bg1"/>
                  </a:solidFill>
                  <a:latin typeface="Times New Roman" pitchFamily="18" charset="0"/>
                </a:rPr>
                <a:t> </a:t>
              </a:r>
              <a:r>
                <a:rPr lang="ru-RU" sz="1200" b="1" dirty="0" err="1" smtClean="0">
                  <a:latin typeface="Times New Roman" pitchFamily="18" charset="0"/>
                </a:rPr>
                <a:t>Вставні</a:t>
              </a:r>
              <a:r>
                <a:rPr lang="ru-RU" sz="1200" b="1" dirty="0" smtClean="0">
                  <a:latin typeface="Times New Roman" pitchFamily="18" charset="0"/>
                </a:rPr>
                <a:t> новели, </a:t>
              </a:r>
              <a:r>
                <a:rPr lang="ru-RU" sz="1200" b="1" dirty="0" err="1" smtClean="0">
                  <a:latin typeface="Times New Roman" pitchFamily="18" charset="0"/>
                </a:rPr>
                <a:t>притчі</a:t>
              </a:r>
              <a:r>
                <a:rPr lang="ru-RU" sz="1200" b="1" dirty="0" smtClean="0">
                  <a:latin typeface="Times New Roman" pitchFamily="18" charset="0"/>
                </a:rPr>
                <a:t>      </a:t>
              </a:r>
              <a:r>
                <a:rPr lang="ru-RU" sz="1200" b="1" dirty="0" err="1" smtClean="0">
                  <a:latin typeface="Times New Roman" pitchFamily="18" charset="0"/>
                </a:rPr>
                <a:t>тощо</a:t>
              </a:r>
              <a:r>
                <a:rPr lang="ru-RU" sz="1200" b="1" dirty="0" smtClean="0">
                  <a:latin typeface="Times New Roman" pitchFamily="18" charset="0"/>
                </a:rPr>
                <a:t>  </a:t>
              </a:r>
              <a:endParaRPr lang="ru-RU" b="1" dirty="0"/>
            </a:p>
          </p:txBody>
        </p:sp>
        <p:sp>
          <p:nvSpPr>
            <p:cNvPr id="25" name="AutoShape 14"/>
            <p:cNvSpPr>
              <a:spLocks noChangeArrowheads="1"/>
            </p:cNvSpPr>
            <p:nvPr/>
          </p:nvSpPr>
          <p:spPr bwMode="auto">
            <a:xfrm>
              <a:off x="3727" y="4811"/>
              <a:ext cx="1130" cy="2649"/>
            </a:xfrm>
            <a:prstGeom prst="curvedRightArrow">
              <a:avLst>
                <a:gd name="adj1" fmla="val 48404"/>
                <a:gd name="adj2" fmla="val 93770"/>
                <a:gd name="adj3" fmla="val 2854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AutoShape 15"/>
            <p:cNvSpPr>
              <a:spLocks noChangeArrowheads="1"/>
            </p:cNvSpPr>
            <p:nvPr/>
          </p:nvSpPr>
          <p:spPr bwMode="auto">
            <a:xfrm>
              <a:off x="8668" y="4811"/>
              <a:ext cx="1130" cy="2647"/>
            </a:xfrm>
            <a:prstGeom prst="curvedLeftArrow">
              <a:avLst>
                <a:gd name="adj1" fmla="val 46850"/>
                <a:gd name="adj2" fmla="val 93699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5421" y="6652"/>
              <a:ext cx="2824" cy="9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 b="1" dirty="0">
                  <a:latin typeface="Times New Roman" pitchFamily="18" charset="0"/>
                </a:rPr>
                <a:t>Система  </a:t>
              </a:r>
              <a:r>
                <a:rPr lang="ru-RU" sz="1200" b="1" dirty="0" err="1" smtClean="0">
                  <a:latin typeface="Times New Roman" pitchFamily="18" charset="0"/>
                </a:rPr>
                <a:t>ліричних</a:t>
              </a:r>
              <a:endParaRPr lang="ru-RU" sz="1200" b="1" dirty="0">
                <a:latin typeface="Times New Roman" pitchFamily="18" charset="0"/>
              </a:endParaRPr>
            </a:p>
            <a:p>
              <a:pPr algn="ctr"/>
              <a:r>
                <a:rPr lang="uk-UA" sz="1200" b="1" dirty="0" smtClean="0">
                  <a:latin typeface="Times New Roman" pitchFamily="18" charset="0"/>
                </a:rPr>
                <a:t>відступів</a:t>
              </a:r>
              <a:endParaRPr lang="ru-RU" sz="1200" b="1" dirty="0">
                <a:latin typeface="Times New Roman" pitchFamily="18" charset="0"/>
              </a:endParaRPr>
            </a:p>
            <a:p>
              <a:pPr algn="ctr"/>
              <a:r>
                <a:rPr lang="ru-RU" sz="1200" b="1" dirty="0">
                  <a:latin typeface="Times New Roman" pitchFamily="18" charset="0"/>
                </a:rPr>
                <a:t>(образ автора)</a:t>
              </a:r>
              <a:endParaRPr lang="ru-RU" dirty="0"/>
            </a:p>
          </p:txBody>
        </p:sp>
        <p:sp>
          <p:nvSpPr>
            <p:cNvPr id="28" name="AutoShape 17"/>
            <p:cNvSpPr>
              <a:spLocks noChangeArrowheads="1"/>
            </p:cNvSpPr>
            <p:nvPr/>
          </p:nvSpPr>
          <p:spPr bwMode="auto">
            <a:xfrm>
              <a:off x="4765" y="5619"/>
              <a:ext cx="3874" cy="1134"/>
            </a:xfrm>
            <a:custGeom>
              <a:avLst/>
              <a:gdLst>
                <a:gd name="T0" fmla="*/ 2905 w 21600"/>
                <a:gd name="T1" fmla="*/ 0 h 21600"/>
                <a:gd name="T2" fmla="*/ 0 w 21600"/>
                <a:gd name="T3" fmla="*/ 401 h 21600"/>
                <a:gd name="T4" fmla="*/ 2905 w 21600"/>
                <a:gd name="T5" fmla="*/ 803 h 21600"/>
                <a:gd name="T6" fmla="*/ 3874 w 21600"/>
                <a:gd name="T7" fmla="*/ 40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3 w 21600"/>
                <a:gd name="T13" fmla="*/ 5407 h 21600"/>
                <a:gd name="T14" fmla="*/ 18901 w 21600"/>
                <a:gd name="T15" fmla="*/ 161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 b="1" dirty="0">
                  <a:latin typeface="Times New Roman" pitchFamily="18" charset="0"/>
                </a:rPr>
                <a:t>Сюжет – </a:t>
              </a:r>
              <a:r>
                <a:rPr lang="ru-RU" sz="1200" b="1" dirty="0" smtClean="0">
                  <a:latin typeface="Times New Roman" pitchFamily="18" charset="0"/>
                </a:rPr>
                <a:t>«</a:t>
              </a:r>
              <a:r>
                <a:rPr lang="ru-RU" sz="1200" b="1" dirty="0" err="1" smtClean="0">
                  <a:latin typeface="Times New Roman" pitchFamily="18" charset="0"/>
                </a:rPr>
                <a:t>мандрівка</a:t>
              </a:r>
              <a:r>
                <a:rPr lang="ru-RU" sz="1200" b="1" dirty="0" smtClean="0">
                  <a:latin typeface="Times New Roman" pitchFamily="18" charset="0"/>
                </a:rPr>
                <a:t>»</a:t>
              </a:r>
              <a:endParaRPr lang="ru-RU" sz="1200" dirty="0" smtClean="0">
                <a:latin typeface="Times New Roman" pitchFamily="18" charset="0"/>
              </a:endParaRPr>
            </a:p>
            <a:p>
              <a:r>
                <a:rPr lang="ru-RU" sz="1200" dirty="0" smtClean="0">
                  <a:latin typeface="Times New Roman" pitchFamily="18" charset="0"/>
                </a:rPr>
                <a:t>                 героя</a:t>
              </a:r>
              <a:endParaRPr lang="ru-RU" dirty="0"/>
            </a:p>
          </p:txBody>
        </p:sp>
      </p:grp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929058" y="2214554"/>
            <a:ext cx="13004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u="sng" dirty="0" err="1" smtClean="0"/>
              <a:t>людська</a:t>
            </a:r>
            <a:r>
              <a:rPr lang="ru-RU" sz="1400" b="1" u="sng" dirty="0" smtClean="0"/>
              <a:t> </a:t>
            </a:r>
            <a:r>
              <a:rPr lang="ru-RU" sz="1400" b="1" u="sng" dirty="0"/>
              <a:t>душа</a:t>
            </a:r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 flipH="1">
            <a:off x="4500562" y="2122480"/>
            <a:ext cx="0" cy="23495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TextBox 37"/>
          <p:cNvSpPr txBox="1">
            <a:spLocks noChangeArrowheads="1"/>
          </p:cNvSpPr>
          <p:nvPr/>
        </p:nvSpPr>
        <p:spPr bwMode="auto">
          <a:xfrm>
            <a:off x="4429124" y="6286520"/>
            <a:ext cx="1050929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 dirty="0"/>
              <a:t>«Вся Русь </a:t>
            </a:r>
            <a:r>
              <a:rPr lang="ru-RU" sz="1200" b="1" dirty="0" smtClean="0"/>
              <a:t>…»</a:t>
            </a:r>
            <a:endParaRPr lang="ru-RU" sz="1200" b="1" dirty="0"/>
          </a:p>
        </p:txBody>
      </p:sp>
      <p:sp>
        <p:nvSpPr>
          <p:cNvPr id="32" name="Прямоугольник 34"/>
          <p:cNvSpPr>
            <a:spLocks noChangeArrowheads="1"/>
          </p:cNvSpPr>
          <p:nvPr/>
        </p:nvSpPr>
        <p:spPr bwMode="auto">
          <a:xfrm>
            <a:off x="2000232" y="1857364"/>
            <a:ext cx="8290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 dirty="0" err="1" smtClean="0"/>
              <a:t>епічне</a:t>
            </a:r>
            <a:endParaRPr lang="ru-RU" dirty="0"/>
          </a:p>
        </p:txBody>
      </p:sp>
      <p:sp>
        <p:nvSpPr>
          <p:cNvPr id="33" name="Прямоугольник 35"/>
          <p:cNvSpPr>
            <a:spLocks noChangeArrowheads="1"/>
          </p:cNvSpPr>
          <p:nvPr/>
        </p:nvSpPr>
        <p:spPr bwMode="auto">
          <a:xfrm>
            <a:off x="6572264" y="1857364"/>
            <a:ext cx="9573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 dirty="0" err="1" smtClean="0"/>
              <a:t>ліричне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9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-24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282" y="142852"/>
            <a:ext cx="8715436" cy="6500858"/>
          </a:xfrm>
          <a:prstGeom prst="rect">
            <a:avLst/>
          </a:prstGeom>
          <a:noFill/>
          <a:ln/>
          <a:scene3d>
            <a:camera prst="perspectiveFron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3286116" y="2786058"/>
            <a:ext cx="1857388" cy="571504"/>
          </a:xfrm>
          <a:prstGeom prst="bevel">
            <a:avLst>
              <a:gd name="adj" fmla="val 125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b="1" dirty="0" err="1" smtClean="0"/>
              <a:t>“Мертві</a:t>
            </a:r>
            <a:r>
              <a:rPr lang="uk-UA" b="1" dirty="0" smtClean="0"/>
              <a:t>  </a:t>
            </a:r>
            <a:r>
              <a:rPr lang="uk-UA" b="1" dirty="0" err="1" smtClean="0"/>
              <a:t>душі”</a:t>
            </a:r>
            <a:endParaRPr lang="uk-UA" b="1" dirty="0" smtClean="0"/>
          </a:p>
          <a:p>
            <a:pPr algn="ctr"/>
            <a:endParaRPr lang="ru-RU" sz="1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00430" y="2000240"/>
            <a:ext cx="121444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задум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00694" y="1500174"/>
            <a:ext cx="1285884" cy="6429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композиція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286644" y="1000108"/>
            <a:ext cx="121444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1 розділ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86644" y="1428736"/>
            <a:ext cx="121444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2-6 розділ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86644" y="1857364"/>
            <a:ext cx="121444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7-10 </a:t>
            </a:r>
            <a:r>
              <a:rPr lang="uk-UA" sz="1400" b="1" dirty="0" err="1" smtClean="0">
                <a:solidFill>
                  <a:schemeClr val="tx1"/>
                </a:solidFill>
              </a:rPr>
              <a:t>роздіп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286644" y="2285992"/>
            <a:ext cx="121444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11 розділ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72132" y="4000504"/>
            <a:ext cx="1285884" cy="6429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Ліричні відступи</a:t>
            </a: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6786578" y="1000108"/>
            <a:ext cx="428628" cy="1571636"/>
          </a:xfrm>
          <a:prstGeom prst="leftBrac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6143636" y="2428868"/>
            <a:ext cx="142876" cy="142876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786050" y="5500702"/>
            <a:ext cx="1143008" cy="214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епічне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071934" y="5500702"/>
            <a:ext cx="1143008" cy="214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ліричне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4071934" y="3429000"/>
            <a:ext cx="142876" cy="214314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3571868" y="4714884"/>
            <a:ext cx="1214446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поема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4" name="Стрелка вниз 33"/>
          <p:cNvSpPr/>
          <p:nvPr/>
        </p:nvSpPr>
        <p:spPr>
          <a:xfrm>
            <a:off x="4071934" y="4286256"/>
            <a:ext cx="142876" cy="35719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8284950">
            <a:off x="3523607" y="5252752"/>
            <a:ext cx="409070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2617872">
            <a:off x="4266424" y="5245258"/>
            <a:ext cx="409070" cy="7083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714752"/>
            <a:ext cx="1143008" cy="4286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Жанр</a:t>
            </a: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215206" y="4143380"/>
            <a:ext cx="1285884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авторські переживання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215206" y="3429000"/>
            <a:ext cx="1285884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авторська оцінка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2" name="Стрелка вправо 41"/>
          <p:cNvSpPr/>
          <p:nvPr/>
        </p:nvSpPr>
        <p:spPr>
          <a:xfrm rot="2617872">
            <a:off x="6632541" y="4849703"/>
            <a:ext cx="409070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 rot="19103107">
            <a:off x="6699697" y="3773381"/>
            <a:ext cx="409070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928794" y="1357298"/>
            <a:ext cx="1143008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Система образів</a:t>
            </a: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5" name="Стрелка вниз 44"/>
          <p:cNvSpPr/>
          <p:nvPr/>
        </p:nvSpPr>
        <p:spPr>
          <a:xfrm rot="19813208" flipH="1" flipV="1">
            <a:off x="2796779" y="1963347"/>
            <a:ext cx="146213" cy="1108614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57158" y="714356"/>
            <a:ext cx="1214446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поміщики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57158" y="1428736"/>
            <a:ext cx="1214446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err="1" smtClean="0">
                <a:solidFill>
                  <a:schemeClr val="tx1"/>
                </a:solidFill>
              </a:rPr>
              <a:t>Чичиков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57158" y="2143116"/>
            <a:ext cx="1214446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чиновники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9" name="Двойная стрелка вверх/вниз 48"/>
          <p:cNvSpPr/>
          <p:nvPr/>
        </p:nvSpPr>
        <p:spPr>
          <a:xfrm flipH="1">
            <a:off x="1000100" y="1071546"/>
            <a:ext cx="71438" cy="35719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войная стрелка вверх/вниз 49"/>
          <p:cNvSpPr/>
          <p:nvPr/>
        </p:nvSpPr>
        <p:spPr>
          <a:xfrm flipH="1">
            <a:off x="1000100" y="1785926"/>
            <a:ext cx="71438" cy="357190"/>
          </a:xfrm>
          <a:prstGeom prst="up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ятно 2 50"/>
          <p:cNvSpPr/>
          <p:nvPr/>
        </p:nvSpPr>
        <p:spPr>
          <a:xfrm rot="21349843">
            <a:off x="2612981" y="207877"/>
            <a:ext cx="1698272" cy="1196402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Всю Русь…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2" name="Пятно 2 51"/>
          <p:cNvSpPr/>
          <p:nvPr/>
        </p:nvSpPr>
        <p:spPr>
          <a:xfrm>
            <a:off x="4000496" y="209603"/>
            <a:ext cx="2000264" cy="1004819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трилогія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3" name="Стрелка вниз 52"/>
          <p:cNvSpPr/>
          <p:nvPr/>
        </p:nvSpPr>
        <p:spPr>
          <a:xfrm rot="19813208" flipH="1" flipV="1">
            <a:off x="3673973" y="1191381"/>
            <a:ext cx="128412" cy="83190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 rot="2642124" flipH="1" flipV="1">
            <a:off x="4641592" y="1123117"/>
            <a:ext cx="119079" cy="94412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вниз 56"/>
          <p:cNvSpPr/>
          <p:nvPr/>
        </p:nvSpPr>
        <p:spPr>
          <a:xfrm flipH="1" flipV="1">
            <a:off x="4071934" y="2357430"/>
            <a:ext cx="142876" cy="358876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право 57"/>
          <p:cNvSpPr/>
          <p:nvPr/>
        </p:nvSpPr>
        <p:spPr>
          <a:xfrm rot="19103107">
            <a:off x="4910978" y="4827928"/>
            <a:ext cx="633476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357950" y="428604"/>
            <a:ext cx="1214446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Поема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Данте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4" name="Стрелка вправо 53"/>
          <p:cNvSpPr/>
          <p:nvPr/>
        </p:nvSpPr>
        <p:spPr>
          <a:xfrm>
            <a:off x="5857884" y="642918"/>
            <a:ext cx="409070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1428728" y="3643314"/>
            <a:ext cx="1428760" cy="4905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Цетральний</a:t>
            </a:r>
            <a:r>
              <a:rPr lang="uk-UA" sz="1600" b="1" dirty="0" smtClean="0">
                <a:solidFill>
                  <a:schemeClr val="tx1"/>
                </a:solidFill>
              </a:rPr>
              <a:t> мотив</a:t>
            </a: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4581532"/>
            <a:ext cx="1428760" cy="490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Мотив дороги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1" name="Стрелка вниз 60"/>
          <p:cNvSpPr/>
          <p:nvPr/>
        </p:nvSpPr>
        <p:spPr>
          <a:xfrm rot="13467962" flipH="1" flipV="1">
            <a:off x="2905142" y="3099497"/>
            <a:ext cx="118169" cy="594686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право 61"/>
          <p:cNvSpPr/>
          <p:nvPr/>
        </p:nvSpPr>
        <p:spPr>
          <a:xfrm rot="8284950">
            <a:off x="1271039" y="4324058"/>
            <a:ext cx="409070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1000100" y="2714620"/>
            <a:ext cx="1357322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Образ автора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6" name="Стрелка вниз 65"/>
          <p:cNvSpPr/>
          <p:nvPr/>
        </p:nvSpPr>
        <p:spPr>
          <a:xfrm rot="13467962" flipH="1" flipV="1">
            <a:off x="1977285" y="1956489"/>
            <a:ext cx="118169" cy="594686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трелка вниз 66"/>
          <p:cNvSpPr/>
          <p:nvPr/>
        </p:nvSpPr>
        <p:spPr>
          <a:xfrm rot="2642124" flipH="1" flipV="1">
            <a:off x="4998782" y="1933242"/>
            <a:ext cx="119079" cy="94412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3357554" y="6072206"/>
            <a:ext cx="2245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Інтелект-карта твору</a:t>
            </a:r>
            <a:endParaRPr lang="ru-RU" b="1" dirty="0"/>
          </a:p>
        </p:txBody>
      </p:sp>
      <p:sp>
        <p:nvSpPr>
          <p:cNvPr id="71" name="Правая фигурная скобка 70"/>
          <p:cNvSpPr/>
          <p:nvPr/>
        </p:nvSpPr>
        <p:spPr>
          <a:xfrm>
            <a:off x="1571604" y="928670"/>
            <a:ext cx="357190" cy="141446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7215206" y="4857760"/>
            <a:ext cx="1285884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авторський ідеал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3" name="Стрелка вправо 62"/>
          <p:cNvSpPr/>
          <p:nvPr/>
        </p:nvSpPr>
        <p:spPr>
          <a:xfrm rot="21409336">
            <a:off x="6859347" y="4365562"/>
            <a:ext cx="285387" cy="5590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Скругленный прямоугольник 10"/>
          <p:cNvSpPr/>
          <p:nvPr/>
        </p:nvSpPr>
        <p:spPr>
          <a:xfrm>
            <a:off x="785786" y="1357298"/>
            <a:ext cx="3071834" cy="15716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D:\cher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6826" y="4857760"/>
            <a:ext cx="1178720" cy="1434626"/>
          </a:xfrm>
          <a:prstGeom prst="rect">
            <a:avLst/>
          </a:prstGeom>
          <a:noFill/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0216" y="285728"/>
            <a:ext cx="8249502" cy="923330"/>
          </a:xfrm>
          <a:prstGeom prst="rect">
            <a:avLst/>
          </a:prstGeom>
          <a:noFill/>
          <a:ln w="9525" cap="sq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Як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трансформувався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задум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Мертвих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душ» у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процесі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роботи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письменника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над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твором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643050"/>
            <a:ext cx="3214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“Хочется в этом романе показать хотя с одного боку всю Русь…” </a:t>
            </a:r>
            <a:endParaRPr lang="ru-RU" b="1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80216" y="3514555"/>
            <a:ext cx="7963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Прокоментуйте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висловлювання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: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«И вновь из-за плеча Чичикова выглянет Гоголь» (И.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Золотусский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На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які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художні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особливості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твору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звертає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увагу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критик?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51654" y="4800439"/>
            <a:ext cx="78923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Наз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віть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теми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ліричних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відступів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 у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поемі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. 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Яку роль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відіграють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вони у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творі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 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Чому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автор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завершує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поему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ліричним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відступом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птиця-тройка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»?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0628" y="1357298"/>
            <a:ext cx="3071834" cy="15716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3929058" y="1857364"/>
            <a:ext cx="978408" cy="484632"/>
          </a:xfrm>
          <a:prstGeom prst="notch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" name="Picture 2" descr="D:\cher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6826" y="4857760"/>
            <a:ext cx="1178720" cy="143462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71472" y="35716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smtClean="0">
                <a:latin typeface="Cambria" pitchFamily="18" charset="0"/>
              </a:rPr>
              <a:t>Якого значення набуває у поемі вислів </a:t>
            </a:r>
            <a:r>
              <a:rPr lang="uk-UA" b="1" dirty="0" err="1" smtClean="0">
                <a:latin typeface="Cambria" pitchFamily="18" charset="0"/>
              </a:rPr>
              <a:t>“мертві</a:t>
            </a:r>
            <a:r>
              <a:rPr lang="uk-UA" b="1" dirty="0" smtClean="0">
                <a:latin typeface="Cambria" pitchFamily="18" charset="0"/>
              </a:rPr>
              <a:t> </a:t>
            </a:r>
            <a:r>
              <a:rPr lang="uk-UA" b="1" dirty="0" err="1" smtClean="0">
                <a:latin typeface="Cambria" pitchFamily="18" charset="0"/>
              </a:rPr>
              <a:t>душі”</a:t>
            </a:r>
            <a:r>
              <a:rPr lang="uk-UA" b="1" dirty="0" smtClean="0">
                <a:latin typeface="Cambria" pitchFamily="18" charset="0"/>
              </a:rPr>
              <a:t>?  </a:t>
            </a:r>
            <a:endParaRPr lang="en-US" b="1" dirty="0" smtClean="0">
              <a:latin typeface="Cambria" pitchFamily="18" charset="0"/>
            </a:endParaRPr>
          </a:p>
          <a:p>
            <a:r>
              <a:rPr lang="uk-UA" b="1" dirty="0" smtClean="0">
                <a:latin typeface="Cambria" pitchFamily="18" charset="0"/>
              </a:rPr>
              <a:t>Побудуйте асоціативний ряд.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1538" y="1428736"/>
            <a:ext cx="16803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«</a:t>
            </a:r>
            <a:r>
              <a:rPr lang="ru-RU" b="1" u="sng" dirty="0" err="1" smtClean="0">
                <a:latin typeface="+mj-lt"/>
                <a:ea typeface="Times New Roman" pitchFamily="18" charset="0"/>
              </a:rPr>
              <a:t>м</a:t>
            </a:r>
            <a:r>
              <a:rPr kumimoji="0" lang="ru-RU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ертві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ru-RU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душі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2857488" y="1214422"/>
            <a:ext cx="857256" cy="3000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2857488" y="1928802"/>
            <a:ext cx="857256" cy="28575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928926" y="1714488"/>
            <a:ext cx="857256" cy="71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42910" y="2357430"/>
            <a:ext cx="75009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Скільки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раз 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оживають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»  у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поемі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мертві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душі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» ?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10" y="3000372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smtClean="0">
                <a:latin typeface="Cambria" pitchFamily="18" charset="0"/>
              </a:rPr>
              <a:t>Визначте композиційні центри поеми.</a:t>
            </a:r>
            <a:r>
              <a:rPr lang="en-US" b="1" dirty="0" smtClean="0">
                <a:latin typeface="Cambria" pitchFamily="18" charset="0"/>
              </a:rPr>
              <a:t> </a:t>
            </a:r>
            <a:r>
              <a:rPr lang="uk-UA" b="1" dirty="0" smtClean="0">
                <a:latin typeface="Cambria" pitchFamily="18" charset="0"/>
              </a:rPr>
              <a:t>Яким чином вони </a:t>
            </a:r>
            <a:r>
              <a:rPr lang="uk-UA" b="1" dirty="0" err="1" smtClean="0">
                <a:latin typeface="Cambria" pitchFamily="18" charset="0"/>
              </a:rPr>
              <a:t>пов</a:t>
            </a:r>
            <a:r>
              <a:rPr lang="en-US" b="1" dirty="0" smtClean="0">
                <a:latin typeface="Cambria" pitchFamily="18" charset="0"/>
              </a:rPr>
              <a:t>’</a:t>
            </a:r>
            <a:r>
              <a:rPr lang="uk-UA" b="1" dirty="0" err="1" smtClean="0">
                <a:latin typeface="Cambria" pitchFamily="18" charset="0"/>
              </a:rPr>
              <a:t>зані</a:t>
            </a:r>
            <a:r>
              <a:rPr lang="uk-UA" b="1" dirty="0" smtClean="0">
                <a:latin typeface="Cambria" pitchFamily="18" charset="0"/>
              </a:rPr>
              <a:t> між собою?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42976" y="3714752"/>
            <a:ext cx="1643074" cy="7858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7620" y="3714752"/>
            <a:ext cx="1643074" cy="7858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643702" y="3643314"/>
            <a:ext cx="1643074" cy="7858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14348" y="5068685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smtClean="0">
                <a:latin typeface="Cambria" pitchFamily="18" charset="0"/>
              </a:rPr>
              <a:t>Як зміниться ідейно-тематичний зміст поеми, якщо 11 розділ перемістити на початок твору?</a:t>
            </a:r>
            <a:endParaRPr lang="ru-RU" b="1" dirty="0">
              <a:latin typeface="Cambr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465902" y="285729"/>
            <a:ext cx="832094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933575" algn="l"/>
              </a:tabLst>
            </a:pP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Побудуйте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алгоритм 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вчинків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Чичикова. 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З</a:t>
            </a:r>
            <a:r>
              <a:rPr lang="en-US" b="1" dirty="0" smtClean="0">
                <a:latin typeface="Cambria" pitchFamily="18" charset="0"/>
                <a:ea typeface="Times New Roman" pitchFamily="18" charset="0"/>
              </a:rPr>
              <a:t>’</a:t>
            </a:r>
            <a:r>
              <a:rPr lang="uk-UA" b="1" dirty="0" smtClean="0">
                <a:latin typeface="Cambria" pitchFamily="18" charset="0"/>
                <a:ea typeface="Times New Roman" pitchFamily="18" charset="0"/>
              </a:rPr>
              <a:t>ясуйте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логіку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поведінки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героя?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335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068157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93357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При</a:t>
            </a:r>
            <a:r>
              <a:rPr lang="uk-UA" sz="1400" b="1" dirty="0" smtClean="0">
                <a:latin typeface="Cambria" pitchFamily="18" charset="0"/>
                <a:ea typeface="Times New Roman" pitchFamily="18" charset="0"/>
              </a:rPr>
              <a:t>ї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зд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в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губернське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933575" algn="l"/>
              </a:tabLst>
            </a:pPr>
            <a:r>
              <a:rPr lang="ru-RU" sz="1400" b="1" dirty="0" err="1" smtClean="0">
                <a:latin typeface="Cambria" pitchFamily="18" charset="0"/>
                <a:ea typeface="Times New Roman" pitchFamily="18" charset="0"/>
              </a:rPr>
              <a:t>місто</a:t>
            </a:r>
            <a:r>
              <a:rPr lang="ru-RU" sz="1400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en-US" sz="1400" b="1" dirty="0" smtClean="0">
                <a:latin typeface="Cambria" pitchFamily="18" charset="0"/>
                <a:ea typeface="Times New Roman" pitchFamily="18" charset="0"/>
              </a:rPr>
              <a:t>NN.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   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2586026" y="1142984"/>
            <a:ext cx="557214" cy="142876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4086224" y="1142984"/>
            <a:ext cx="557214" cy="142876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572132" y="1142984"/>
            <a:ext cx="557214" cy="142876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7158058" y="1142984"/>
            <a:ext cx="557214" cy="142876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rot="5400000">
            <a:off x="7872438" y="1500174"/>
            <a:ext cx="557214" cy="142876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 rot="10800000">
            <a:off x="7215206" y="1785926"/>
            <a:ext cx="557214" cy="142876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 rot="10800000">
            <a:off x="5572132" y="1785926"/>
            <a:ext cx="557214" cy="142876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 rot="10800000">
            <a:off x="4071934" y="1866888"/>
            <a:ext cx="557214" cy="142876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 rot="10800000">
            <a:off x="2657464" y="1866888"/>
            <a:ext cx="557214" cy="142876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714348" y="1752889"/>
            <a:ext cx="20002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90725" algn="l"/>
                <a:tab pos="3524250" algn="l"/>
              </a:tabLst>
            </a:pPr>
            <a:r>
              <a:rPr lang="ru-RU" sz="1400" b="1" dirty="0" err="1" smtClean="0">
                <a:latin typeface="Cambria" pitchFamily="18" charset="0"/>
                <a:ea typeface="Times New Roman" pitchFamily="18" charset="0"/>
              </a:rPr>
              <a:t>Втеча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lang="ru-RU" sz="1400" b="1" dirty="0" err="1" smtClean="0">
                <a:latin typeface="Cambria" pitchFamily="18" charset="0"/>
                <a:ea typeface="Times New Roman" pitchFamily="18" charset="0"/>
              </a:rPr>
              <a:t>і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з</a:t>
            </a:r>
            <a:r>
              <a:rPr lang="ru-RU" sz="1400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губернского </a:t>
            </a:r>
            <a:r>
              <a:rPr lang="ru-RU" sz="1400" b="1" dirty="0" err="1" smtClean="0">
                <a:latin typeface="Cambria" pitchFamily="18" charset="0"/>
                <a:ea typeface="Times New Roman" pitchFamily="18" charset="0"/>
              </a:rPr>
              <a:t>міста</a:t>
            </a:r>
            <a:r>
              <a:rPr lang="ru-RU" sz="1400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NN.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43240" y="1071546"/>
            <a:ext cx="94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…………….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630849" y="1071546"/>
            <a:ext cx="94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…………….</a:t>
            </a:r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6202485" y="1071546"/>
            <a:ext cx="94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…………….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143240" y="1804562"/>
            <a:ext cx="94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…………….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630849" y="1804562"/>
            <a:ext cx="94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…………….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202485" y="1804562"/>
            <a:ext cx="94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…………….</a:t>
            </a:r>
            <a:endParaRPr lang="ru-RU" sz="1600" dirty="0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08778" y="2357430"/>
            <a:ext cx="76065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Прокоментуйте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висловлю</a:t>
            </a:r>
            <a:r>
              <a:rPr lang="ru-RU" b="1" baseline="0" dirty="0" err="1" smtClean="0">
                <a:latin typeface="Cambria" pitchFamily="18" charset="0"/>
                <a:ea typeface="Times New Roman" pitchFamily="18" charset="0"/>
              </a:rPr>
              <a:t>вання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критика.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«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Покупатель живой</a:t>
            </a:r>
            <a:r>
              <a:rPr lang="ru-RU" b="1" i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человеческой совести, Чичиков,</a:t>
            </a:r>
            <a:r>
              <a:rPr lang="en-US" b="1" i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en-US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–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подлинный      чёрт, подлинный</a:t>
            </a:r>
            <a:r>
              <a:rPr kumimoji="0" lang="en-US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провокатор жизни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» (А. Белый).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Про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який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мотив,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повязаний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з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образом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Чичикова,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йде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мова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537340" y="3643314"/>
            <a:ext cx="582061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Яким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ви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уявляєте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Чичикова, коли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він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залишається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наодинці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  <a:ea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собою?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Розкажіть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про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вміст</a:t>
            </a:r>
            <a:r>
              <a:rPr lang="en-US" b="1" dirty="0" smtClean="0">
                <a:latin typeface="Cambria" pitchFamily="18" charset="0"/>
                <a:ea typeface="Times New Roman" pitchFamily="18" charset="0"/>
              </a:rPr>
              <a:t> </a:t>
            </a:r>
            <a:r>
              <a:rPr lang="ru-RU" b="1" dirty="0" smtClean="0">
                <a:latin typeface="Cambria" pitchFamily="18" charset="0"/>
                <a:ea typeface="Times New Roman" pitchFamily="18" charset="0"/>
              </a:rPr>
              <a:t>шкатулки 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Чичикова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Як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цей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вміст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допомагає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розкрити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характер героя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pic>
        <p:nvPicPr>
          <p:cNvPr id="24" name="Picture 3" descr="C:\Documents and Settings\Admin\Рабочий стол\рус олимп\index_pic.php_1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215074" y="4286256"/>
            <a:ext cx="2571768" cy="1857388"/>
          </a:xfrm>
          <a:prstGeom prst="rect">
            <a:avLst/>
          </a:prstGeom>
          <a:noFill/>
        </p:spPr>
      </p:pic>
      <p:sp>
        <p:nvSpPr>
          <p:cNvPr id="25" name="Прямоугольник 24"/>
          <p:cNvSpPr/>
          <p:nvPr/>
        </p:nvSpPr>
        <p:spPr>
          <a:xfrm>
            <a:off x="571472" y="4929198"/>
            <a:ext cx="57150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smtClean="0">
                <a:latin typeface="Cambria" pitchFamily="18" charset="0"/>
              </a:rPr>
              <a:t>Як ви розумієте судження критика.</a:t>
            </a:r>
          </a:p>
          <a:p>
            <a:r>
              <a:rPr lang="ru-RU" b="1" i="1" dirty="0" smtClean="0">
                <a:latin typeface="Cambria" pitchFamily="18" charset="0"/>
              </a:rPr>
              <a:t>«Чем менее оказывается в шкатулке ассигнаций, тем более там помещается «мертвых душ». Идет спор за место в душе Чичикова …» </a:t>
            </a:r>
          </a:p>
          <a:p>
            <a:r>
              <a:rPr lang="ru-RU" b="1" i="1" dirty="0" smtClean="0">
                <a:latin typeface="Cambria" pitchFamily="18" charset="0"/>
              </a:rPr>
              <a:t>(И. </a:t>
            </a:r>
            <a:r>
              <a:rPr lang="ru-RU" b="1" i="1" dirty="0" err="1" smtClean="0">
                <a:latin typeface="Cambria" pitchFamily="18" charset="0"/>
              </a:rPr>
              <a:t>Золотусский</a:t>
            </a:r>
            <a:r>
              <a:rPr lang="ru-RU" b="1" i="1" dirty="0" smtClean="0">
                <a:latin typeface="Cambria" pitchFamily="18" charset="0"/>
              </a:rPr>
              <a:t>). </a:t>
            </a:r>
            <a:endParaRPr lang="ru-RU" b="1" i="1" dirty="0">
              <a:latin typeface="Cambr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Admin\Рабочий стол\рус олимп\0002-001-Fonvizin-Denis-Ivan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2" name="Схема 1"/>
          <p:cNvGraphicFramePr/>
          <p:nvPr/>
        </p:nvGraphicFramePr>
        <p:xfrm>
          <a:off x="2285984" y="1071546"/>
          <a:ext cx="4357718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472" y="428604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b="1" dirty="0" smtClean="0"/>
              <a:t> </a:t>
            </a:r>
            <a:r>
              <a:rPr lang="ru-RU" b="1" dirty="0" smtClean="0">
                <a:latin typeface="Cambria" pitchFamily="18" charset="0"/>
              </a:rPr>
              <a:t>«</a:t>
            </a:r>
            <a:r>
              <a:rPr lang="ru-RU" b="1" dirty="0" err="1" smtClean="0">
                <a:latin typeface="Cambria" pitchFamily="18" charset="0"/>
              </a:rPr>
              <a:t>Хто</a:t>
            </a:r>
            <a:r>
              <a:rPr lang="ru-RU" b="1" dirty="0" smtClean="0">
                <a:latin typeface="Cambria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</a:rPr>
              <a:t>такий</a:t>
            </a:r>
            <a:r>
              <a:rPr lang="ru-RU" b="1" dirty="0" smtClean="0">
                <a:latin typeface="Cambria" pitchFamily="18" charset="0"/>
              </a:rPr>
              <a:t> Чичиков?» </a:t>
            </a:r>
            <a:r>
              <a:rPr lang="ru-RU" b="1" dirty="0" err="1" smtClean="0">
                <a:latin typeface="Cambria" pitchFamily="18" charset="0"/>
              </a:rPr>
              <a:t>Створіть</a:t>
            </a:r>
            <a:r>
              <a:rPr lang="ru-RU" b="1" dirty="0" smtClean="0">
                <a:latin typeface="Cambria" pitchFamily="18" charset="0"/>
              </a:rPr>
              <a:t> </a:t>
            </a:r>
            <a:r>
              <a:rPr lang="uk-UA" b="1" dirty="0" smtClean="0">
                <a:latin typeface="Cambria" pitchFamily="18" charset="0"/>
              </a:rPr>
              <a:t>асоціативне коло.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5072074"/>
            <a:ext cx="2953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dirty="0" err="1" smtClean="0">
                <a:latin typeface="Cambria" pitchFamily="18" charset="0"/>
              </a:rPr>
              <a:t>Розв</a:t>
            </a:r>
            <a:r>
              <a:rPr lang="en-US" b="1" dirty="0" smtClean="0">
                <a:latin typeface="Cambria" pitchFamily="18" charset="0"/>
              </a:rPr>
              <a:t>’</a:t>
            </a:r>
            <a:r>
              <a:rPr lang="uk-UA" b="1" dirty="0" err="1" smtClean="0">
                <a:latin typeface="Cambria" pitchFamily="18" charset="0"/>
              </a:rPr>
              <a:t>яжіть</a:t>
            </a:r>
            <a:r>
              <a:rPr lang="uk-UA" b="1" dirty="0" smtClean="0">
                <a:latin typeface="Cambria" pitchFamily="18" charset="0"/>
              </a:rPr>
              <a:t> протиріччя.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9058" y="5643578"/>
            <a:ext cx="1161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err="1" smtClean="0">
                <a:latin typeface="Cambria" pitchFamily="18" charset="0"/>
              </a:rPr>
              <a:t>Чичиков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4336" y="5643578"/>
            <a:ext cx="13789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Cambria" pitchFamily="18" charset="0"/>
              </a:rPr>
              <a:t>Антихрист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0760" y="5643578"/>
            <a:ext cx="10740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Cambria" pitchFamily="18" charset="0"/>
              </a:rPr>
              <a:t>Христос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8" name="AutoShape 23"/>
          <p:cNvSpPr>
            <a:spLocks noChangeArrowheads="1"/>
          </p:cNvSpPr>
          <p:nvPr/>
        </p:nvSpPr>
        <p:spPr bwMode="auto">
          <a:xfrm rot="10800000">
            <a:off x="3357554" y="5786454"/>
            <a:ext cx="442911" cy="142876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>
            <a:off x="5286380" y="5786454"/>
            <a:ext cx="442910" cy="142876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1280</Words>
  <Application>Microsoft Office PowerPoint</Application>
  <PresentationFormat>Экран (4:3)</PresentationFormat>
  <Paragraphs>201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90</cp:revision>
  <dcterms:created xsi:type="dcterms:W3CDTF">2018-11-03T13:47:21Z</dcterms:created>
  <dcterms:modified xsi:type="dcterms:W3CDTF">2018-11-13T21:38:26Z</dcterms:modified>
</cp:coreProperties>
</file>