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89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113D3-44F4-4049-BDBA-213B8D7E3A4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64C88-7218-4149-92D7-28099BCC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BB90A9-E30A-4FD0-8B73-B122A053E62E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0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1%8D%D0%BB%D1%8C%D0%BE,_%D0%9F%D0%B0%D1%83%D0%BB%D0%BE" TargetMode="External"/><Relationship Id="rId13" Type="http://schemas.openxmlformats.org/officeDocument/2006/relationships/slide" Target="slide2.xml"/><Relationship Id="rId3" Type="http://schemas.openxmlformats.org/officeDocument/2006/relationships/hyperlink" Target="http://www.coelho.ru/" TargetMode="External"/><Relationship Id="rId7" Type="http://schemas.openxmlformats.org/officeDocument/2006/relationships/hyperlink" Target="http://www.ratnick.ru/chk/alximik-paulo-koelo-pryamikom-k-mechte.html" TargetMode="External"/><Relationship Id="rId12" Type="http://schemas.openxmlformats.org/officeDocument/2006/relationships/hyperlink" Target="http://tululu.org/read71803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novynar.com.ua/files/world/coelho/310715" TargetMode="External"/><Relationship Id="rId11" Type="http://schemas.openxmlformats.org/officeDocument/2006/relationships/hyperlink" Target="http://ariom.ru/litera/2003-html/coelho/coelho-voin.htm" TargetMode="External"/><Relationship Id="rId5" Type="http://schemas.openxmlformats.org/officeDocument/2006/relationships/hyperlink" Target="http://biographie.in.ua/blog/biografija_koelo_paulo/2012-11-19-639" TargetMode="External"/><Relationship Id="rId10" Type="http://schemas.openxmlformats.org/officeDocument/2006/relationships/hyperlink" Target="http://ariom.ru/litera/2002-html/koelio/koelio-01.html" TargetMode="External"/><Relationship Id="rId4" Type="http://schemas.openxmlformats.org/officeDocument/2006/relationships/hyperlink" Target="http://www.ukrlit.vn.ua/zaruba/biography/koelyo.html" TargetMode="External"/><Relationship Id="rId9" Type="http://schemas.openxmlformats.org/officeDocument/2006/relationships/hyperlink" Target="http://www.orator.ru/coelho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59756">
            <a:off x="-930647" y="844837"/>
            <a:ext cx="8515352" cy="1828800"/>
          </a:xfrm>
          <a:scene3d>
            <a:camera prst="perspectiveContrastingRightFacing"/>
            <a:lightRig rig="soft" dir="t">
              <a:rot lat="0" lon="0" rev="17220000"/>
            </a:lightRig>
          </a:scene3d>
          <a:sp3d>
            <a:bevelT w="165100" prst="coolSlant"/>
          </a:sp3d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6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Пауло</a:t>
            </a:r>
            <a:r>
              <a:rPr lang="uk-UA" sz="7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Script" pitchFamily="34" charset="0"/>
              </a:rPr>
              <a:t> </a:t>
            </a:r>
            <a:r>
              <a:rPr lang="uk-UA" sz="66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egoe Script" pitchFamily="34" charset="0"/>
              </a:rPr>
              <a:t>Коельо</a:t>
            </a:r>
            <a:endParaRPr lang="ru-RU" sz="6600" i="1" dirty="0">
              <a:solidFill>
                <a:schemeClr val="bg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" contrast="10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821537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000" dirty="0" err="1" smtClean="0">
                <a:solidFill>
                  <a:schemeClr val="bg1"/>
                </a:solidFill>
              </a:rPr>
              <a:t>Пізніше</a:t>
            </a:r>
            <a:r>
              <a:rPr lang="ru-RU" sz="3000" dirty="0" smtClean="0">
                <a:solidFill>
                  <a:schemeClr val="bg1"/>
                </a:solidFill>
              </a:rPr>
              <a:t>, в </a:t>
            </a:r>
            <a:r>
              <a:rPr lang="ru-RU" sz="3000" dirty="0" err="1" smtClean="0">
                <a:solidFill>
                  <a:schemeClr val="bg1"/>
                </a:solidFill>
              </a:rPr>
              <a:t>Голландії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зустрічає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особистість</a:t>
            </a:r>
            <a:r>
              <a:rPr lang="ru-RU" sz="3000" dirty="0" smtClean="0">
                <a:solidFill>
                  <a:schemeClr val="bg1"/>
                </a:solidFill>
              </a:rPr>
              <a:t>, яка </a:t>
            </a:r>
            <a:r>
              <a:rPr lang="ru-RU" sz="3000" dirty="0" err="1" smtClean="0">
                <a:solidFill>
                  <a:schemeClr val="bg1"/>
                </a:solidFill>
              </a:rPr>
              <a:t>змінила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життя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розкрила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очі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власне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покликання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став членом </a:t>
            </a:r>
            <a:r>
              <a:rPr lang="ru-RU" sz="3000" dirty="0" err="1" smtClean="0">
                <a:solidFill>
                  <a:schemeClr val="bg1"/>
                </a:solidFill>
              </a:rPr>
              <a:t>католицької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групи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відомої</a:t>
            </a:r>
            <a:r>
              <a:rPr lang="ru-RU" sz="3000" dirty="0" smtClean="0">
                <a:solidFill>
                  <a:schemeClr val="bg1"/>
                </a:solidFill>
              </a:rPr>
              <a:t> як </a:t>
            </a:r>
            <a:r>
              <a:rPr lang="en-US" sz="3000" dirty="0" smtClean="0">
                <a:solidFill>
                  <a:schemeClr val="bg1"/>
                </a:solidFill>
              </a:rPr>
              <a:t>RAM (</a:t>
            </a:r>
            <a:r>
              <a:rPr lang="en-US" sz="3000" dirty="0" err="1" smtClean="0">
                <a:solidFill>
                  <a:schemeClr val="bg1"/>
                </a:solidFill>
              </a:rPr>
              <a:t>Regnus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Agnus</a:t>
            </a:r>
            <a:r>
              <a:rPr lang="en-US" sz="3000" dirty="0" smtClean="0">
                <a:solidFill>
                  <a:schemeClr val="bg1"/>
                </a:solidFill>
              </a:rPr>
              <a:t> Mundi)</a:t>
            </a:r>
            <a:r>
              <a:rPr lang="uk-UA" sz="3000" dirty="0" smtClean="0">
                <a:solidFill>
                  <a:schemeClr val="bg1"/>
                </a:solidFill>
              </a:rPr>
              <a:t>.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uk-UA" sz="3000" dirty="0" smtClean="0">
                <a:solidFill>
                  <a:schemeClr val="bg1"/>
                </a:solidFill>
              </a:rPr>
              <a:t>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71538" y="4071942"/>
            <a:ext cx="7539062" cy="2571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 	</a:t>
            </a:r>
            <a:r>
              <a:rPr lang="ru-RU" sz="2800" dirty="0" err="1" smtClean="0">
                <a:solidFill>
                  <a:schemeClr val="bg1"/>
                </a:solidFill>
              </a:rPr>
              <a:t>Прислухавшись</a:t>
            </a:r>
            <a:r>
              <a:rPr lang="ru-RU" sz="2800" dirty="0" smtClean="0">
                <a:solidFill>
                  <a:schemeClr val="bg1"/>
                </a:solidFill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</a:rPr>
              <a:t>поради</a:t>
            </a:r>
            <a:r>
              <a:rPr lang="ru-RU" sz="2800" dirty="0" smtClean="0">
                <a:solidFill>
                  <a:schemeClr val="bg1"/>
                </a:solidFill>
              </a:rPr>
              <a:t> наставника, </a:t>
            </a:r>
            <a:r>
              <a:rPr lang="ru-RU" sz="2800" dirty="0" err="1" smtClean="0">
                <a:solidFill>
                  <a:schemeClr val="bg1"/>
                </a:solidFill>
              </a:rPr>
              <a:t>він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dirty="0" smtClean="0">
                <a:solidFill>
                  <a:schemeClr val="bg1"/>
                </a:solidFill>
              </a:rPr>
              <a:t> дорогою </a:t>
            </a:r>
            <a:r>
              <a:rPr lang="ru-RU" sz="2800" dirty="0" err="1" smtClean="0">
                <a:solidFill>
                  <a:schemeClr val="bg1"/>
                </a:solidFill>
              </a:rPr>
              <a:t>середньовічних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прочан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іспанське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місто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Сантьяго-де-Компостела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опісля</a:t>
            </a:r>
            <a:r>
              <a:rPr lang="ru-RU" sz="2800" dirty="0" smtClean="0">
                <a:solidFill>
                  <a:schemeClr val="bg1"/>
                </a:solidFill>
              </a:rPr>
              <a:t> написав книгу про </a:t>
            </a:r>
            <a:r>
              <a:rPr lang="ru-RU" sz="2800" dirty="0" err="1" smtClean="0">
                <a:solidFill>
                  <a:schemeClr val="bg1"/>
                </a:solidFill>
              </a:rPr>
              <a:t>цю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подорож</a:t>
            </a:r>
            <a:r>
              <a:rPr lang="ru-RU" sz="2800" dirty="0" smtClean="0">
                <a:solidFill>
                  <a:schemeClr val="bg1"/>
                </a:solidFill>
              </a:rPr>
              <a:t> — «</a:t>
            </a:r>
            <a:r>
              <a:rPr lang="ru-RU" sz="2800" dirty="0" err="1" smtClean="0">
                <a:solidFill>
                  <a:schemeClr val="bg1"/>
                </a:solidFill>
              </a:rPr>
              <a:t>Паломництво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Щоденник</a:t>
            </a:r>
            <a:r>
              <a:rPr lang="ru-RU" sz="2800" dirty="0" smtClean="0">
                <a:solidFill>
                  <a:schemeClr val="bg1"/>
                </a:solidFill>
              </a:rPr>
              <a:t> Мага» (1987).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858248" y="6572272"/>
            <a:ext cx="28575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214290"/>
            <a:ext cx="78581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/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Зараз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живе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своєю</a:t>
            </a:r>
            <a:r>
              <a:rPr lang="ru-RU" sz="3200" dirty="0" smtClean="0">
                <a:solidFill>
                  <a:schemeClr val="bg1"/>
                </a:solidFill>
              </a:rPr>
              <a:t> дружиною, Христиною, в </a:t>
            </a:r>
            <a:r>
              <a:rPr lang="ru-RU" sz="3200" dirty="0" err="1" smtClean="0">
                <a:solidFill>
                  <a:schemeClr val="bg1"/>
                </a:solidFill>
              </a:rPr>
              <a:t>Ріо-де-Жанейро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Бразилії</a:t>
            </a:r>
            <a:r>
              <a:rPr lang="ru-RU" sz="3200" dirty="0" smtClean="0">
                <a:solidFill>
                  <a:schemeClr val="bg1"/>
                </a:solidFill>
              </a:rPr>
              <a:t> та в Тарб, у </a:t>
            </a:r>
            <a:r>
              <a:rPr lang="ru-RU" sz="3200" dirty="0" err="1" smtClean="0">
                <a:solidFill>
                  <a:schemeClr val="bg1"/>
                </a:solidFill>
              </a:rPr>
              <a:t>Франції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www.spletnik.ru/img/2012/08/natasha/20122108-paulo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7810">
            <a:off x="529718" y="1981727"/>
            <a:ext cx="2922175" cy="4391612"/>
          </a:xfrm>
          <a:prstGeom prst="rect">
            <a:avLst/>
          </a:prstGeom>
          <a:noFill/>
        </p:spPr>
      </p:pic>
      <p:pic>
        <p:nvPicPr>
          <p:cNvPr id="20484" name="Picture 4" descr="http://www.spletnik.ru/img/2012/08/natasha/20122108-paulo-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471">
            <a:off x="5544471" y="2075062"/>
            <a:ext cx="2777925" cy="417482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  <a:hlinkHover r:id="rId5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10000" contrast="10000"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spc="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Бібліографія</a:t>
            </a:r>
            <a:endParaRPr lang="ru-RU" sz="9600" spc="5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\Pictures\коельо\dnevnik_ma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6455">
            <a:off x="790281" y="502236"/>
            <a:ext cx="3431441" cy="5082553"/>
          </a:xfrm>
          <a:prstGeom prst="rect">
            <a:avLst/>
          </a:prstGeom>
          <a:noFill/>
        </p:spPr>
      </p:pic>
      <p:pic>
        <p:nvPicPr>
          <p:cNvPr id="1027" name="Picture 3" descr="C:\Users\АЛЛА\Pictures\коельо\75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124">
            <a:off x="5413108" y="644067"/>
            <a:ext cx="3076815" cy="4799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1366608">
            <a:off x="1728659" y="582953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1987р.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169442">
            <a:off x="5725708" y="56705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1988 р.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5" action="ppaction://hlinksldjump"/>
          </p:cNvPr>
          <p:cNvSpPr/>
          <p:nvPr/>
        </p:nvSpPr>
        <p:spPr>
          <a:xfrm>
            <a:off x="8858280" y="6572272"/>
            <a:ext cx="28572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ЛА\Pictures\коельо\cover_6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2"/>
            <a:ext cx="3071834" cy="4607751"/>
          </a:xfrm>
          <a:prstGeom prst="rect">
            <a:avLst/>
          </a:prstGeom>
          <a:noFill/>
        </p:spPr>
      </p:pic>
      <p:pic>
        <p:nvPicPr>
          <p:cNvPr id="2051" name="Picture 3" descr="C:\Users\АЛЛА\Pictures\коельо\val_kiri_7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612" y="861933"/>
            <a:ext cx="3071834" cy="47042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557214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1990 р.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5715016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1992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5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ЛА\Pictures\коельо\Paulo_Koelo__Pyataya_go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00042"/>
            <a:ext cx="2629710" cy="4141794"/>
          </a:xfrm>
          <a:prstGeom prst="rect">
            <a:avLst/>
          </a:prstGeom>
          <a:noFill/>
        </p:spPr>
      </p:pic>
      <p:pic>
        <p:nvPicPr>
          <p:cNvPr id="3077" name="Picture 5" descr="http://img11.nnm.ru/2/8/8/1/4/795687bb437de7c0ff2c1cdbc2f.jpg"/>
          <p:cNvPicPr>
            <a:picLocks noChangeAspect="1" noChangeArrowheads="1"/>
          </p:cNvPicPr>
          <p:nvPr/>
        </p:nvPicPr>
        <p:blipFill>
          <a:blip r:embed="rId4">
            <a:lum bright="9000" contrast="2000"/>
          </a:blip>
          <a:srcRect/>
          <a:stretch>
            <a:fillRect/>
          </a:stretch>
        </p:blipFill>
        <p:spPr bwMode="auto">
          <a:xfrm>
            <a:off x="3286116" y="1785926"/>
            <a:ext cx="2714644" cy="4176375"/>
          </a:xfrm>
          <a:prstGeom prst="rect">
            <a:avLst/>
          </a:prstGeom>
          <a:noFill/>
        </p:spPr>
      </p:pic>
      <p:pic>
        <p:nvPicPr>
          <p:cNvPr id="3078" name="Picture 6" descr="C:\Users\АЛЛА\Pictures\коельо\1273434083_paulo-koyelo-maktub-g442x5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500042"/>
            <a:ext cx="2786082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4714884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1994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21260" y="600076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1994 р.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78780" y="471488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1996 р.</a:t>
            </a:r>
            <a:endParaRPr lang="ru-RU" sz="2400" dirty="0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  <a:hlinkHover r:id="rId6" action="ppaction://hlinksldjump"/>
          </p:cNvPr>
          <p:cNvSpPr/>
          <p:nvPr/>
        </p:nvSpPr>
        <p:spPr>
          <a:xfrm>
            <a:off x="8715404" y="6572272"/>
            <a:ext cx="428596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ЛА\Pictures\коельо\koelxowo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643206" cy="4081110"/>
          </a:xfrm>
          <a:prstGeom prst="rect">
            <a:avLst/>
          </a:prstGeom>
          <a:noFill/>
        </p:spPr>
      </p:pic>
      <p:pic>
        <p:nvPicPr>
          <p:cNvPr id="27652" name="Picture 4" descr="http://www.logobook.ru/mi/12232984/Am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687210"/>
            <a:ext cx="2500330" cy="3988028"/>
          </a:xfrm>
          <a:prstGeom prst="rect">
            <a:avLst/>
          </a:prstGeom>
          <a:noFill/>
        </p:spPr>
      </p:pic>
      <p:pic>
        <p:nvPicPr>
          <p:cNvPr id="27653" name="Picture 5" descr="C:\Users\АЛЛА\Pictures\коельо\25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781998"/>
            <a:ext cx="2500330" cy="42130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49426" y="446753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1997 р.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4714884"/>
            <a:ext cx="30116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err="1" smtClean="0"/>
              <a:t>“Любовні</a:t>
            </a:r>
            <a:r>
              <a:rPr lang="uk-UA" sz="2000" dirty="0" smtClean="0"/>
              <a:t> листи </a:t>
            </a:r>
            <a:r>
              <a:rPr lang="uk-UA" sz="2000" dirty="0" err="1" smtClean="0"/>
              <a:t>пророка”</a:t>
            </a:r>
            <a:endParaRPr lang="uk-UA" sz="2000" dirty="0" smtClean="0"/>
          </a:p>
          <a:p>
            <a:pPr algn="ctr"/>
            <a:r>
              <a:rPr lang="uk-UA" sz="2400" dirty="0" smtClean="0"/>
              <a:t>1997р.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768" y="607220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1998 р.</a:t>
            </a:r>
            <a:endParaRPr lang="ru-RU" sz="2400" dirty="0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  <a:hlinkHover r:id="rId6" action="ppaction://hlinksldjump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ЛЛА\Pictures\коельо\360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00174"/>
            <a:ext cx="2437758" cy="3595693"/>
          </a:xfrm>
          <a:prstGeom prst="rect">
            <a:avLst/>
          </a:prstGeom>
          <a:noFill/>
        </p:spPr>
      </p:pic>
      <p:pic>
        <p:nvPicPr>
          <p:cNvPr id="28675" name="Picture 3" descr="C:\Users\АЛЛА\Pictures\коельо\koelxosiniori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85992"/>
            <a:ext cx="2540000" cy="3937000"/>
          </a:xfrm>
          <a:prstGeom prst="rect">
            <a:avLst/>
          </a:prstGeom>
          <a:noFill/>
        </p:spPr>
      </p:pic>
      <p:pic>
        <p:nvPicPr>
          <p:cNvPr id="28676" name="Picture 4" descr="C:\Users\АЛЛА\Pictures\коельо\Za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57166"/>
            <a:ext cx="2682909" cy="4126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25786" y="62150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2000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06946" y="514351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2003 р.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07342" y="45720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2005 р.</a:t>
            </a:r>
            <a:endParaRPr lang="ru-RU" sz="2400" dirty="0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  <a:hlinkHover r:id="rId6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ЛЛА\Pictures\коельо\image_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28631"/>
            <a:ext cx="2857520" cy="40862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48577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2006 р.</a:t>
            </a:r>
            <a:endParaRPr lang="ru-RU" sz="2400" dirty="0"/>
          </a:p>
        </p:txBody>
      </p:sp>
      <p:pic>
        <p:nvPicPr>
          <p:cNvPr id="29699" name="Picture 3" descr="C:\Users\АЛЛА\Pictures\коельо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642918"/>
            <a:ext cx="2584688" cy="4071966"/>
          </a:xfrm>
          <a:prstGeom prst="rect">
            <a:avLst/>
          </a:prstGeom>
          <a:noFill/>
        </p:spPr>
      </p:pic>
      <p:pic>
        <p:nvPicPr>
          <p:cNvPr id="29700" name="Picture 4" descr="C:\Users\АЛЛА\Pictures\коельо\ved_ma-s_4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642919"/>
            <a:ext cx="2714644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78384" y="48577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2006 р.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26578" y="4929198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2009 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  <a:hlinkHover r:id="rId6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ЛЛА\Pictures\коельо\178955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8711">
            <a:off x="928662" y="1000108"/>
            <a:ext cx="3000396" cy="45974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333546">
            <a:off x="2087898" y="5756777"/>
            <a:ext cx="109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2011 р.</a:t>
            </a:r>
            <a:endParaRPr lang="ru-RU" sz="2400" dirty="0"/>
          </a:p>
        </p:txBody>
      </p:sp>
      <p:pic>
        <p:nvPicPr>
          <p:cNvPr id="30723" name="Picture 3" descr="C:\Users\АЛЛА\Pictures\коельо\news_13615043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21">
            <a:off x="5143504" y="1071546"/>
            <a:ext cx="3251229" cy="42916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6488">
            <a:off x="6157064" y="55351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2012 р.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5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Зміст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071966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1.</a:t>
            </a:r>
            <a:r>
              <a:rPr lang="uk-UA" sz="3600" dirty="0" smtClean="0">
                <a:solidFill>
                  <a:schemeClr val="bg1"/>
                </a:solidFill>
              </a:rPr>
              <a:t>	</a:t>
            </a:r>
            <a:r>
              <a:rPr lang="uk-UA" sz="3600" dirty="0" smtClean="0">
                <a:solidFill>
                  <a:schemeClr val="bg1"/>
                </a:solidFill>
                <a:hlinkClick r:id="rId3" action="ppaction://hlinksldjump"/>
              </a:rPr>
              <a:t>Біографія;</a:t>
            </a:r>
            <a:endParaRPr lang="uk-UA" sz="3600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2.</a:t>
            </a:r>
            <a:r>
              <a:rPr lang="uk-UA" sz="3600" dirty="0" smtClean="0">
                <a:solidFill>
                  <a:schemeClr val="bg1"/>
                </a:solidFill>
              </a:rPr>
              <a:t>	</a:t>
            </a:r>
            <a:r>
              <a:rPr lang="uk-UA" sz="3600" dirty="0" smtClean="0">
                <a:solidFill>
                  <a:schemeClr val="bg1"/>
                </a:solidFill>
                <a:hlinkClick r:id="rId4" action="ppaction://hlinksldjump"/>
              </a:rPr>
              <a:t>Бібліографія;</a:t>
            </a:r>
            <a:endParaRPr lang="uk-UA" sz="3600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3.</a:t>
            </a:r>
            <a:r>
              <a:rPr lang="uk-UA" sz="3600" dirty="0" smtClean="0">
                <a:solidFill>
                  <a:schemeClr val="bg1"/>
                </a:solidFill>
              </a:rPr>
              <a:t>	</a:t>
            </a:r>
            <a:r>
              <a:rPr lang="uk-UA" sz="3600" dirty="0" smtClean="0">
                <a:solidFill>
                  <a:schemeClr val="bg1"/>
                </a:solidFill>
                <a:hlinkClick r:id="rId5" action="ppaction://hlinksldjump"/>
              </a:rPr>
              <a:t>Особливості творчості </a:t>
            </a:r>
            <a:r>
              <a:rPr lang="uk-UA" sz="3600" dirty="0" err="1" smtClean="0">
                <a:solidFill>
                  <a:schemeClr val="bg1"/>
                </a:solidFill>
                <a:hlinkClick r:id="rId5" action="ppaction://hlinksldjump"/>
              </a:rPr>
              <a:t>Коельо</a:t>
            </a:r>
            <a:r>
              <a:rPr lang="uk-UA" sz="3600" dirty="0" smtClean="0">
                <a:solidFill>
                  <a:schemeClr val="bg1"/>
                </a:solidFill>
                <a:hlinkClick r:id="rId5" action="ppaction://hlinksldjump"/>
              </a:rPr>
              <a:t>;</a:t>
            </a:r>
            <a:endParaRPr lang="uk-UA" sz="3600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4.</a:t>
            </a:r>
            <a:r>
              <a:rPr lang="uk-UA" sz="3600" dirty="0" smtClean="0">
                <a:solidFill>
                  <a:schemeClr val="bg1"/>
                </a:solidFill>
              </a:rPr>
              <a:t>	</a:t>
            </a:r>
            <a:r>
              <a:rPr lang="uk-UA" sz="3600" dirty="0" smtClean="0">
                <a:solidFill>
                  <a:schemeClr val="bg1"/>
                </a:solidFill>
                <a:hlinkClick r:id="rId6" action="ppaction://hlinksldjump"/>
              </a:rPr>
              <a:t>Використані джерела;</a:t>
            </a:r>
            <a:endParaRPr lang="uk-UA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10000" contrast="10000"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7929586" cy="36433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Особливості творчості</a:t>
            </a:r>
            <a:br>
              <a:rPr lang="uk-UA" sz="7200" dirty="0" smtClean="0">
                <a:solidFill>
                  <a:schemeClr val="bg1"/>
                </a:solidFill>
              </a:rPr>
            </a:br>
            <a:r>
              <a:rPr lang="uk-UA" sz="7200" dirty="0" err="1" smtClean="0">
                <a:solidFill>
                  <a:schemeClr val="bg1"/>
                </a:solidFill>
              </a:rPr>
              <a:t>Коельо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5643602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000" dirty="0" smtClean="0"/>
              <a:t>		</a:t>
            </a:r>
            <a:r>
              <a:rPr lang="uk-UA" sz="3000" dirty="0" smtClean="0">
                <a:solidFill>
                  <a:schemeClr val="bg1"/>
                </a:solidFill>
              </a:rPr>
              <a:t>У</a:t>
            </a:r>
            <a:r>
              <a:rPr lang="uk-UA" sz="3000" dirty="0" smtClean="0">
                <a:solidFill>
                  <a:schemeClr val="bg1"/>
                </a:solidFill>
              </a:rPr>
              <a:t> 1988 р. вийшов друком </a:t>
            </a:r>
            <a:r>
              <a:rPr lang="uk-UA" sz="3000" dirty="0" err="1" smtClean="0">
                <a:solidFill>
                  <a:schemeClr val="bg1"/>
                </a:solidFill>
              </a:rPr>
              <a:t>“Алхімік”</a:t>
            </a:r>
            <a:r>
              <a:rPr lang="uk-UA" sz="3000" dirty="0" smtClean="0">
                <a:solidFill>
                  <a:schemeClr val="bg1"/>
                </a:solidFill>
              </a:rPr>
              <a:t> - </a:t>
            </a:r>
            <a:r>
              <a:rPr lang="ru-RU" sz="3000" dirty="0" err="1" smtClean="0">
                <a:solidFill>
                  <a:schemeClr val="bg1"/>
                </a:solidFill>
              </a:rPr>
              <a:t>найвідоміший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твір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після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були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переклади</a:t>
            </a:r>
            <a:r>
              <a:rPr lang="ru-RU" sz="3000" dirty="0" smtClean="0">
                <a:solidFill>
                  <a:schemeClr val="bg1"/>
                </a:solidFill>
              </a:rPr>
              <a:t> десятками </a:t>
            </a:r>
            <a:r>
              <a:rPr lang="ru-RU" sz="3000" dirty="0" err="1" smtClean="0">
                <a:solidFill>
                  <a:schemeClr val="bg1"/>
                </a:solidFill>
              </a:rPr>
              <a:t>мов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престижні</a:t>
            </a:r>
            <a:r>
              <a:rPr lang="ru-RU" sz="3000" dirty="0" smtClean="0">
                <a:solidFill>
                  <a:schemeClr val="bg1"/>
                </a:solidFill>
              </a:rPr>
              <a:t> нагороди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визнання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Вірогідно</a:t>
            </a:r>
            <a:r>
              <a:rPr lang="ru-RU" sz="3000" dirty="0" smtClean="0">
                <a:solidFill>
                  <a:schemeClr val="bg1"/>
                </a:solidFill>
              </a:rPr>
              <a:t>, тут </a:t>
            </a:r>
            <a:r>
              <a:rPr lang="ru-RU" sz="3000" dirty="0" err="1" smtClean="0">
                <a:solidFill>
                  <a:schemeClr val="bg1"/>
                </a:solidFill>
              </a:rPr>
              <a:t>далася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взнаки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багатолітня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втома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широкої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аудиторії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небажання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більшості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авторів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уживатися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в роль учителя </a:t>
            </a:r>
            <a:r>
              <a:rPr lang="ru-RU" sz="3000" dirty="0" err="1" smtClean="0">
                <a:solidFill>
                  <a:schemeClr val="bg1"/>
                </a:solidFill>
              </a:rPr>
              <a:t>моралі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від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фатальної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зневіри</a:t>
            </a:r>
            <a:r>
              <a:rPr lang="ru-RU" sz="3000" dirty="0" smtClean="0">
                <a:solidFill>
                  <a:schemeClr val="bg1"/>
                </a:solidFill>
              </a:rPr>
              <a:t>, скепсису, </a:t>
            </a:r>
            <a:r>
              <a:rPr lang="ru-RU" sz="3000" dirty="0" err="1" smtClean="0">
                <a:solidFill>
                  <a:schemeClr val="bg1"/>
                </a:solidFill>
              </a:rPr>
              <a:t>нісенітності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агностицизму </a:t>
            </a:r>
            <a:r>
              <a:rPr lang="ru-RU" sz="3000" dirty="0" err="1" smtClean="0">
                <a:solidFill>
                  <a:schemeClr val="bg1"/>
                </a:solidFill>
              </a:rPr>
              <a:t>сучасної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прози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oloka.hurtom.com/photos/121006120311195321_f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14356"/>
            <a:ext cx="3091003" cy="5083183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85728"/>
            <a:ext cx="8429684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ніби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ігнорує</a:t>
            </a:r>
            <a:r>
              <a:rPr lang="ru-RU" sz="3000" dirty="0" smtClean="0">
                <a:solidFill>
                  <a:schemeClr val="bg1"/>
                </a:solidFill>
              </a:rPr>
              <a:t> все те,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було</a:t>
            </a:r>
            <a:r>
              <a:rPr lang="ru-RU" sz="3000" dirty="0" smtClean="0">
                <a:solidFill>
                  <a:schemeClr val="bg1"/>
                </a:solidFill>
              </a:rPr>
              <a:t> написано до </a:t>
            </a:r>
            <a:r>
              <a:rPr lang="ru-RU" sz="3000" dirty="0" err="1" smtClean="0">
                <a:solidFill>
                  <a:schemeClr val="bg1"/>
                </a:solidFill>
              </a:rPr>
              <a:t>нього</a:t>
            </a:r>
            <a:r>
              <a:rPr lang="ru-RU" sz="3000" dirty="0" smtClean="0">
                <a:solidFill>
                  <a:schemeClr val="bg1"/>
                </a:solidFill>
              </a:rPr>
              <a:t>. У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творах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немає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розлогих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зі</a:t>
            </a:r>
            <a:r>
              <a:rPr lang="ru-RU" sz="3000" dirty="0" smtClean="0">
                <a:solidFill>
                  <a:schemeClr val="bg1"/>
                </a:solidFill>
              </a:rPr>
              <a:t> смаком «</a:t>
            </a:r>
            <a:r>
              <a:rPr lang="ru-RU" sz="3000" dirty="0" err="1" smtClean="0">
                <a:solidFill>
                  <a:schemeClr val="bg1"/>
                </a:solidFill>
              </a:rPr>
              <a:t>зроблених</a:t>
            </a:r>
            <a:r>
              <a:rPr lang="ru-RU" sz="3000" dirty="0" smtClean="0">
                <a:solidFill>
                  <a:schemeClr val="bg1"/>
                </a:solidFill>
              </a:rPr>
              <a:t>» </a:t>
            </a:r>
            <a:r>
              <a:rPr lang="ru-RU" sz="3000" dirty="0" err="1" smtClean="0">
                <a:solidFill>
                  <a:schemeClr val="bg1"/>
                </a:solidFill>
              </a:rPr>
              <a:t>описів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нетривіальних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зав'язок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розв'язок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мудрованих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ремінісценцій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семіотичних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розгалужень</a:t>
            </a:r>
            <a:r>
              <a:rPr lang="ru-RU" sz="3000" dirty="0" smtClean="0">
                <a:solidFill>
                  <a:schemeClr val="bg1"/>
                </a:solidFill>
              </a:rPr>
              <a:t>, — </a:t>
            </a:r>
            <a:r>
              <a:rPr lang="ru-RU" sz="3000" dirty="0" err="1" smtClean="0">
                <a:solidFill>
                  <a:schemeClr val="bg1"/>
                </a:solidFill>
              </a:rPr>
              <a:t>усього</a:t>
            </a:r>
            <a:r>
              <a:rPr lang="ru-RU" sz="3000" dirty="0" smtClean="0">
                <a:solidFill>
                  <a:schemeClr val="bg1"/>
                </a:solidFill>
              </a:rPr>
              <a:t> того, до </a:t>
            </a:r>
            <a:r>
              <a:rPr lang="ru-RU" sz="3000" dirty="0" err="1" smtClean="0">
                <a:solidFill>
                  <a:schemeClr val="bg1"/>
                </a:solidFill>
              </a:rPr>
              <a:t>чого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звик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середній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західний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інтелектуал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6630" y="3929066"/>
            <a:ext cx="549596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		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пропонує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свій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набір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прописних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істин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які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осягав</a:t>
            </a:r>
            <a:r>
              <a:rPr lang="ru-RU" sz="3000" dirty="0" smtClean="0">
                <a:solidFill>
                  <a:schemeClr val="bg1"/>
                </a:solidFill>
              </a:rPr>
              <a:t> як </a:t>
            </a:r>
            <a:r>
              <a:rPr lang="ru-RU" sz="3000" dirty="0" err="1" smtClean="0">
                <a:solidFill>
                  <a:schemeClr val="bg1"/>
                </a:solidFill>
              </a:rPr>
              <a:t>із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рефлексії</a:t>
            </a:r>
            <a:r>
              <a:rPr lang="ru-RU" sz="3000" dirty="0" smtClean="0">
                <a:solidFill>
                  <a:schemeClr val="bg1"/>
                </a:solidFill>
              </a:rPr>
              <a:t>, так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емпірично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дослідницьким</a:t>
            </a:r>
            <a:r>
              <a:rPr lang="ru-RU" sz="3000" dirty="0" smtClean="0">
                <a:solidFill>
                  <a:schemeClr val="bg1"/>
                </a:solidFill>
              </a:rPr>
              <a:t> шляхом.</a:t>
            </a:r>
            <a:endParaRPr lang="ru-RU" sz="3000" dirty="0"/>
          </a:p>
        </p:txBody>
      </p:sp>
      <p:pic>
        <p:nvPicPr>
          <p:cNvPr id="34818" name="Picture 2" descr="C:\Users\АЛЛА\Pictures\коельо\58b412379273f6dd782a4a7caef737cc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714776" cy="2719009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57167"/>
            <a:ext cx="821537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000" dirty="0" err="1" smtClean="0">
                <a:solidFill>
                  <a:schemeClr val="bg1"/>
                </a:solidFill>
              </a:rPr>
              <a:t>Незважаючи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на </a:t>
            </a:r>
            <a:r>
              <a:rPr lang="ru-RU" sz="3000" dirty="0" err="1" smtClean="0">
                <a:solidFill>
                  <a:schemeClr val="bg1"/>
                </a:solidFill>
              </a:rPr>
              <a:t>екзотичність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сюжети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основі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традиційні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запрошує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читача</a:t>
            </a:r>
            <a:r>
              <a:rPr lang="ru-RU" sz="3000" dirty="0" smtClean="0">
                <a:solidFill>
                  <a:schemeClr val="bg1"/>
                </a:solidFill>
              </a:rPr>
              <a:t> не до того, </a:t>
            </a:r>
            <a:r>
              <a:rPr lang="ru-RU" sz="3000" dirty="0" err="1" smtClean="0">
                <a:solidFill>
                  <a:schemeClr val="bg1"/>
                </a:solidFill>
              </a:rPr>
              <a:t>щоби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вступити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діалог</a:t>
            </a:r>
            <a:r>
              <a:rPr lang="ru-RU" sz="3000" dirty="0" smtClean="0">
                <a:solidFill>
                  <a:schemeClr val="bg1"/>
                </a:solidFill>
              </a:rPr>
              <a:t>, а до того, </a:t>
            </a:r>
            <a:r>
              <a:rPr lang="ru-RU" sz="3000" dirty="0" err="1" smtClean="0">
                <a:solidFill>
                  <a:schemeClr val="bg1"/>
                </a:solidFill>
              </a:rPr>
              <a:t>щоб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розпочати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діалог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внутрішній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який</a:t>
            </a:r>
            <a:r>
              <a:rPr lang="ru-RU" sz="3000" dirty="0" smtClean="0">
                <a:solidFill>
                  <a:schemeClr val="bg1"/>
                </a:solidFill>
              </a:rPr>
              <a:t> не </a:t>
            </a:r>
            <a:r>
              <a:rPr lang="ru-RU" sz="3000" dirty="0" err="1" smtClean="0">
                <a:solidFill>
                  <a:schemeClr val="bg1"/>
                </a:solidFill>
              </a:rPr>
              <a:t>стосується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подвійної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канви</a:t>
            </a:r>
            <a:r>
              <a:rPr lang="ru-RU" sz="3000" dirty="0" smtClean="0">
                <a:solidFill>
                  <a:schemeClr val="bg1"/>
                </a:solidFill>
              </a:rPr>
              <a:t> роману.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3571876"/>
            <a:ext cx="3786182" cy="28575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3000" dirty="0" smtClean="0">
                <a:solidFill>
                  <a:schemeClr val="bg1"/>
                </a:solidFill>
              </a:rPr>
              <a:t> Головну ідею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формулює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чітко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майже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нав'язливо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/>
          </a:p>
        </p:txBody>
      </p:sp>
      <p:pic>
        <p:nvPicPr>
          <p:cNvPr id="35842" name="Picture 2" descr="http://constructorus.ru/wp-content/uploads/2012/11/%D0%A3%D1%81%D0%BF%D0%B5%D1%85-%D0%9F%D0%B0%D1%83%D0%BB%D0%BE-%D0%9A%D0%BE%D1%8D%D0%BB%D1%8C%D0%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967" y="3071810"/>
            <a:ext cx="5045009" cy="353378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571612"/>
            <a:ext cx="6500858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Вже</a:t>
            </a:r>
            <a:r>
              <a:rPr lang="ru-RU" sz="3000" dirty="0" smtClean="0">
                <a:solidFill>
                  <a:schemeClr val="bg1"/>
                </a:solidFill>
              </a:rPr>
              <a:t> за «</a:t>
            </a:r>
            <a:r>
              <a:rPr lang="ru-RU" sz="3000" dirty="0" err="1" smtClean="0">
                <a:solidFill>
                  <a:schemeClr val="bg1"/>
                </a:solidFill>
              </a:rPr>
              <a:t>Алхіміком</a:t>
            </a:r>
            <a:r>
              <a:rPr lang="ru-RU" sz="3000" dirty="0" smtClean="0">
                <a:solidFill>
                  <a:schemeClr val="bg1"/>
                </a:solidFill>
              </a:rPr>
              <a:t>» </a:t>
            </a:r>
            <a:r>
              <a:rPr lang="ru-RU" sz="3000" dirty="0" err="1" smtClean="0">
                <a:solidFill>
                  <a:schemeClr val="bg1"/>
                </a:solidFill>
              </a:rPr>
              <a:t>можна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скласти</a:t>
            </a:r>
            <a:r>
              <a:rPr lang="ru-RU" sz="3000" dirty="0" smtClean="0">
                <a:solidFill>
                  <a:schemeClr val="bg1"/>
                </a:solidFill>
              </a:rPr>
              <a:t> думку про </a:t>
            </a:r>
            <a:r>
              <a:rPr lang="ru-RU" sz="3000" dirty="0" err="1" smtClean="0">
                <a:solidFill>
                  <a:schemeClr val="bg1"/>
                </a:solidFill>
              </a:rPr>
              <a:t>головні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sz="3000" dirty="0" smtClean="0">
                <a:solidFill>
                  <a:schemeClr val="bg1"/>
                </a:solidFill>
              </a:rPr>
              <a:t>. Як </a:t>
            </a:r>
            <a:r>
              <a:rPr lang="ru-RU" sz="3000" dirty="0" err="1" smtClean="0">
                <a:solidFill>
                  <a:schemeClr val="bg1"/>
                </a:solidFill>
              </a:rPr>
              <a:t>слушно</a:t>
            </a:r>
            <a:r>
              <a:rPr lang="ru-RU" sz="3000" dirty="0" smtClean="0">
                <a:solidFill>
                  <a:schemeClr val="bg1"/>
                </a:solidFill>
              </a:rPr>
              <a:t> сказано у </a:t>
            </a:r>
            <a:r>
              <a:rPr lang="ru-RU" sz="3000" dirty="0" err="1" smtClean="0">
                <a:solidFill>
                  <a:schemeClr val="bg1"/>
                </a:solidFill>
              </a:rPr>
              <a:t>передмові</a:t>
            </a:r>
            <a:r>
              <a:rPr lang="ru-RU" sz="3000" dirty="0" smtClean="0">
                <a:solidFill>
                  <a:schemeClr val="bg1"/>
                </a:solidFill>
              </a:rPr>
              <a:t> до роману, на </a:t>
            </a:r>
            <a:r>
              <a:rPr lang="ru-RU" sz="3000" dirty="0" err="1" smtClean="0">
                <a:solidFill>
                  <a:schemeClr val="bg1"/>
                </a:solidFill>
              </a:rPr>
              <a:t>відміну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автобіографічного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Щоденника</a:t>
            </a:r>
            <a:r>
              <a:rPr lang="ru-RU" sz="3000" dirty="0" smtClean="0">
                <a:solidFill>
                  <a:schemeClr val="bg1"/>
                </a:solidFill>
              </a:rPr>
              <a:t> мага», </a:t>
            </a:r>
            <a:r>
              <a:rPr lang="ru-RU" sz="3000" dirty="0" err="1" smtClean="0">
                <a:solidFill>
                  <a:schemeClr val="bg1"/>
                </a:solidFill>
              </a:rPr>
              <a:t>ця</a:t>
            </a:r>
            <a:r>
              <a:rPr lang="ru-RU" sz="3000" dirty="0" smtClean="0">
                <a:solidFill>
                  <a:schemeClr val="bg1"/>
                </a:solidFill>
              </a:rPr>
              <a:t> книжка — </a:t>
            </a:r>
            <a:r>
              <a:rPr lang="ru-RU" sz="3000" dirty="0" err="1" smtClean="0">
                <a:solidFill>
                  <a:schemeClr val="bg1"/>
                </a:solidFill>
              </a:rPr>
              <a:t>глибоко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символічна</a:t>
            </a:r>
            <a:r>
              <a:rPr lang="ru-RU" sz="3000" dirty="0" smtClean="0">
                <a:solidFill>
                  <a:schemeClr val="bg1"/>
                </a:solidFill>
              </a:rPr>
              <a:t>. 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C:\Users\АЛЛА\Pictures\Безымянный.png"/>
          <p:cNvPicPr>
            <a:picLocks noChangeAspect="1" noChangeArrowheads="1"/>
          </p:cNvPicPr>
          <p:nvPr/>
        </p:nvPicPr>
        <p:blipFill>
          <a:blip r:embed="rId3"/>
          <a:srcRect r="51997"/>
          <a:stretch>
            <a:fillRect/>
          </a:stretch>
        </p:blipFill>
        <p:spPr bwMode="auto">
          <a:xfrm>
            <a:off x="1714480" y="357166"/>
            <a:ext cx="6000792" cy="6269962"/>
          </a:xfrm>
          <a:prstGeom prst="rect">
            <a:avLst/>
          </a:prstGeom>
          <a:noFill/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Управляющая кнопка: домой 5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8572528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Молодий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іспанський</a:t>
            </a:r>
            <a:r>
              <a:rPr lang="ru-RU" sz="3300" dirty="0" smtClean="0">
                <a:solidFill>
                  <a:schemeClr val="bg1"/>
                </a:solidFill>
              </a:rPr>
              <a:t> пастух Сантьяго, </a:t>
            </a:r>
            <a:r>
              <a:rPr lang="ru-RU" sz="3300" dirty="0" err="1" smtClean="0">
                <a:solidFill>
                  <a:schemeClr val="bg1"/>
                </a:solidFill>
              </a:rPr>
              <a:t>побачивши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віщий</a:t>
            </a:r>
            <a:r>
              <a:rPr lang="ru-RU" sz="3300" dirty="0" smtClean="0">
                <a:solidFill>
                  <a:schemeClr val="bg1"/>
                </a:solidFill>
              </a:rPr>
              <a:t> сон, </a:t>
            </a:r>
            <a:r>
              <a:rPr lang="ru-RU" sz="3300" dirty="0" err="1" smtClean="0">
                <a:solidFill>
                  <a:schemeClr val="bg1"/>
                </a:solidFill>
              </a:rPr>
              <a:t>вирушає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шукати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скарби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впродовж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усієї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оповіді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стикається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з</a:t>
            </a:r>
            <a:r>
              <a:rPr lang="ru-RU" sz="3300" dirty="0" smtClean="0">
                <a:solidFill>
                  <a:schemeClr val="bg1"/>
                </a:solidFill>
              </a:rPr>
              <a:t> людьми та </a:t>
            </a:r>
            <a:r>
              <a:rPr lang="ru-RU" sz="3300" dirty="0" err="1" smtClean="0">
                <a:solidFill>
                  <a:schemeClr val="bg1"/>
                </a:solidFill>
              </a:rPr>
              <a:t>явищами</a:t>
            </a:r>
            <a:r>
              <a:rPr lang="ru-RU" sz="3300" dirty="0" smtClean="0">
                <a:solidFill>
                  <a:schemeClr val="bg1"/>
                </a:solidFill>
              </a:rPr>
              <a:t>, </a:t>
            </a:r>
            <a:r>
              <a:rPr lang="ru-RU" sz="3300" dirty="0" err="1" smtClean="0">
                <a:solidFill>
                  <a:schemeClr val="bg1"/>
                </a:solidFill>
              </a:rPr>
              <a:t>котрі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допомагають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йому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зрозуміти</a:t>
            </a:r>
            <a:r>
              <a:rPr lang="ru-RU" sz="3300" dirty="0" smtClean="0">
                <a:solidFill>
                  <a:schemeClr val="bg1"/>
                </a:solidFill>
              </a:rPr>
              <a:t> себе самого та набути </a:t>
            </a:r>
            <a:r>
              <a:rPr lang="ru-RU" sz="3300" dirty="0" err="1" smtClean="0">
                <a:solidFill>
                  <a:schemeClr val="bg1"/>
                </a:solidFill>
              </a:rPr>
              <a:t>езотеричних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знань</a:t>
            </a:r>
            <a:r>
              <a:rPr lang="ru-RU" sz="3300" dirty="0" smtClean="0">
                <a:solidFill>
                  <a:schemeClr val="bg1"/>
                </a:solidFill>
              </a:rPr>
              <a:t> про </a:t>
            </a:r>
            <a:r>
              <a:rPr lang="ru-RU" sz="3300" dirty="0" err="1" smtClean="0">
                <a:solidFill>
                  <a:schemeClr val="bg1"/>
                </a:solidFill>
              </a:rPr>
              <a:t>світобудову</a:t>
            </a:r>
            <a:r>
              <a:rPr lang="ru-RU" sz="3300" dirty="0" smtClean="0">
                <a:solidFill>
                  <a:schemeClr val="bg1"/>
                </a:solidFill>
              </a:rPr>
              <a:t>, </a:t>
            </a:r>
            <a:r>
              <a:rPr lang="ru-RU" sz="3300" dirty="0" err="1" smtClean="0">
                <a:solidFill>
                  <a:schemeClr val="bg1"/>
                </a:solidFill>
              </a:rPr>
              <a:t>які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насправді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виявляються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екзотичними</a:t>
            </a:r>
            <a:r>
              <a:rPr lang="ru-RU" sz="3300" dirty="0" smtClean="0">
                <a:solidFill>
                  <a:schemeClr val="bg1"/>
                </a:solidFill>
              </a:rPr>
              <a:t>, </a:t>
            </a:r>
            <a:r>
              <a:rPr lang="ru-RU" sz="3300" dirty="0" err="1" smtClean="0">
                <a:solidFill>
                  <a:schemeClr val="bg1"/>
                </a:solidFill>
              </a:rPr>
              <a:t>відкритими</a:t>
            </a:r>
            <a:r>
              <a:rPr lang="ru-RU" sz="3300" dirty="0" smtClean="0">
                <a:solidFill>
                  <a:schemeClr val="bg1"/>
                </a:solidFill>
              </a:rPr>
              <a:t> для </a:t>
            </a:r>
            <a:r>
              <a:rPr lang="ru-RU" sz="3300" dirty="0" err="1" smtClean="0">
                <a:solidFill>
                  <a:schemeClr val="bg1"/>
                </a:solidFill>
              </a:rPr>
              <a:t>всіх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і</a:t>
            </a:r>
            <a:r>
              <a:rPr lang="ru-RU" sz="3300" dirty="0" smtClean="0">
                <a:solidFill>
                  <a:schemeClr val="bg1"/>
                </a:solidFill>
              </a:rPr>
              <a:t> кожного. </a:t>
            </a:r>
            <a:endParaRPr lang="ru-RU" sz="3300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771530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 Сюжет, </a:t>
            </a:r>
            <a:r>
              <a:rPr lang="ru-RU" sz="3000" dirty="0" err="1" smtClean="0">
                <a:solidFill>
                  <a:schemeClr val="bg1"/>
                </a:solidFill>
              </a:rPr>
              <a:t>незважаючи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побічні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відгалуження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множаться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кожним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кроком</a:t>
            </a:r>
            <a:r>
              <a:rPr lang="ru-RU" sz="3000" dirty="0" smtClean="0">
                <a:solidFill>
                  <a:schemeClr val="bg1"/>
                </a:solidFill>
              </a:rPr>
              <a:t> героя, </a:t>
            </a:r>
            <a:r>
              <a:rPr lang="ru-RU" sz="3000" dirty="0" err="1" smtClean="0">
                <a:solidFill>
                  <a:schemeClr val="bg1"/>
                </a:solidFill>
              </a:rPr>
              <a:t>гранично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лінійний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не </a:t>
            </a:r>
            <a:r>
              <a:rPr lang="ru-RU" sz="3000" dirty="0" err="1" smtClean="0">
                <a:solidFill>
                  <a:schemeClr val="bg1"/>
                </a:solidFill>
              </a:rPr>
              <a:t>хронікальний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Певні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проблеми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виникають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жанровим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визначенням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Високі</a:t>
            </a:r>
            <a:r>
              <a:rPr lang="ru-RU" sz="3000" dirty="0" smtClean="0">
                <a:solidFill>
                  <a:schemeClr val="bg1"/>
                </a:solidFill>
              </a:rPr>
              <a:t> рейтинги, невеликий </a:t>
            </a:r>
            <a:r>
              <a:rPr lang="ru-RU" sz="3000" dirty="0" err="1" smtClean="0">
                <a:solidFill>
                  <a:schemeClr val="bg1"/>
                </a:solidFill>
              </a:rPr>
              <a:t>обсяг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стрімкий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подій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спонукають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зарахувати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твір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до роду </a:t>
            </a:r>
            <a:r>
              <a:rPr lang="ru-RU" sz="3000" dirty="0" err="1" smtClean="0">
                <a:solidFill>
                  <a:schemeClr val="bg1"/>
                </a:solidFill>
              </a:rPr>
              <a:t>роману-квесту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19284" y="4429132"/>
            <a:ext cx="7181872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Проте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складність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полягає</a:t>
            </a:r>
            <a:r>
              <a:rPr lang="ru-RU" sz="3000" dirty="0" smtClean="0">
                <a:solidFill>
                  <a:schemeClr val="bg1"/>
                </a:solidFill>
              </a:rPr>
              <a:t> у тому,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завдання</a:t>
            </a:r>
            <a:r>
              <a:rPr lang="ru-RU" sz="3000" dirty="0" smtClean="0">
                <a:solidFill>
                  <a:schemeClr val="bg1"/>
                </a:solidFill>
              </a:rPr>
              <a:t> автора </a:t>
            </a:r>
            <a:r>
              <a:rPr lang="ru-RU" sz="3000" dirty="0" err="1" smtClean="0">
                <a:solidFill>
                  <a:schemeClr val="bg1"/>
                </a:solidFill>
              </a:rPr>
              <a:t>полягає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цілковито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іншому</a:t>
            </a:r>
            <a:r>
              <a:rPr lang="ru-RU" sz="3000" dirty="0" smtClean="0">
                <a:solidFill>
                  <a:schemeClr val="bg1"/>
                </a:solidFill>
              </a:rPr>
              <a:t> — донести до </a:t>
            </a:r>
            <a:r>
              <a:rPr lang="ru-RU" sz="3000" dirty="0" err="1" smtClean="0">
                <a:solidFill>
                  <a:schemeClr val="bg1"/>
                </a:solidFill>
              </a:rPr>
              <a:t>читача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свої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гуманістичні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філософські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уявлення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6715172" cy="20717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900" dirty="0" smtClean="0">
                <a:solidFill>
                  <a:schemeClr val="bg1"/>
                </a:solidFill>
              </a:rPr>
              <a:t>	</a:t>
            </a:r>
            <a:r>
              <a:rPr lang="ru-RU" sz="3500" dirty="0" err="1" smtClean="0">
                <a:solidFill>
                  <a:schemeClr val="bg1"/>
                </a:solidFill>
              </a:rPr>
              <a:t>Віра</a:t>
            </a:r>
            <a:r>
              <a:rPr lang="ru-RU" sz="3500" dirty="0" smtClean="0">
                <a:solidFill>
                  <a:schemeClr val="bg1"/>
                </a:solidFill>
              </a:rPr>
              <a:t>, яку </a:t>
            </a:r>
            <a:r>
              <a:rPr lang="ru-RU" sz="3500" dirty="0" err="1" smtClean="0">
                <a:solidFill>
                  <a:schemeClr val="bg1"/>
                </a:solidFill>
              </a:rPr>
              <a:t>Коельо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пропонує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читачеві</a:t>
            </a:r>
            <a:r>
              <a:rPr lang="ru-RU" sz="3500" dirty="0" smtClean="0">
                <a:solidFill>
                  <a:schemeClr val="bg1"/>
                </a:solidFill>
              </a:rPr>
              <a:t>, </a:t>
            </a:r>
            <a:r>
              <a:rPr lang="ru-RU" sz="3500" dirty="0" err="1" smtClean="0">
                <a:solidFill>
                  <a:schemeClr val="bg1"/>
                </a:solidFill>
              </a:rPr>
              <a:t>є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гібридом</a:t>
            </a:r>
            <a:r>
              <a:rPr lang="ru-RU" sz="3500" dirty="0" smtClean="0">
                <a:solidFill>
                  <a:schemeClr val="bg1"/>
                </a:solidFill>
              </a:rPr>
              <a:t> католицизму, буддизму, даосизму, </a:t>
            </a:r>
            <a:r>
              <a:rPr lang="ru-RU" sz="3500" dirty="0" err="1" smtClean="0">
                <a:solidFill>
                  <a:schemeClr val="bg1"/>
                </a:solidFill>
              </a:rPr>
              <a:t>середньовічної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європейської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філософії</a:t>
            </a:r>
            <a:r>
              <a:rPr lang="ru-RU" sz="3500" dirty="0" smtClean="0">
                <a:solidFill>
                  <a:schemeClr val="bg1"/>
                </a:solidFill>
              </a:rPr>
              <a:t>.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00166" y="2000240"/>
            <a:ext cx="7429552" cy="46434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dirty="0" smtClean="0"/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Центральні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сентенції</a:t>
            </a:r>
            <a:r>
              <a:rPr lang="ru-RU" sz="3500" dirty="0" smtClean="0">
                <a:solidFill>
                  <a:schemeClr val="bg1"/>
                </a:solidFill>
              </a:rPr>
              <a:t> роману: </a:t>
            </a:r>
            <a:endParaRPr lang="ru-RU" sz="35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500" i="1" dirty="0" smtClean="0">
                <a:solidFill>
                  <a:schemeClr val="bg1"/>
                </a:solidFill>
              </a:rPr>
              <a:t>	</a:t>
            </a:r>
            <a:r>
              <a:rPr lang="ru-RU" sz="3500" i="1" dirty="0" smtClean="0">
                <a:solidFill>
                  <a:schemeClr val="bg1"/>
                </a:solidFill>
              </a:rPr>
              <a:t>«</a:t>
            </a:r>
            <a:r>
              <a:rPr lang="ru-RU" sz="3500" i="1" dirty="0" err="1" smtClean="0">
                <a:solidFill>
                  <a:schemeClr val="bg1"/>
                </a:solidFill>
              </a:rPr>
              <a:t>Домогтися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втілення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своєї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долі</a:t>
            </a:r>
            <a:r>
              <a:rPr lang="ru-RU" sz="3500" i="1" dirty="0" smtClean="0">
                <a:solidFill>
                  <a:schemeClr val="bg1"/>
                </a:solidFill>
              </a:rPr>
              <a:t> — </a:t>
            </a:r>
            <a:r>
              <a:rPr lang="ru-RU" sz="3500" i="1" dirty="0" err="1" smtClean="0">
                <a:solidFill>
                  <a:schemeClr val="bg1"/>
                </a:solidFill>
              </a:rPr>
              <a:t>це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єдиний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справжній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обов'язок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людини</a:t>
            </a:r>
            <a:r>
              <a:rPr lang="ru-RU" sz="3500" i="1" dirty="0" smtClean="0">
                <a:solidFill>
                  <a:schemeClr val="bg1"/>
                </a:solidFill>
              </a:rPr>
              <a:t>»; </a:t>
            </a:r>
            <a:endParaRPr lang="ru-RU" sz="35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500" i="1" dirty="0" smtClean="0">
                <a:solidFill>
                  <a:schemeClr val="bg1"/>
                </a:solidFill>
              </a:rPr>
              <a:t>	</a:t>
            </a:r>
            <a:r>
              <a:rPr lang="ru-RU" sz="3500" i="1" dirty="0" smtClean="0">
                <a:solidFill>
                  <a:schemeClr val="bg1"/>
                </a:solidFill>
              </a:rPr>
              <a:t>«</a:t>
            </a:r>
            <a:r>
              <a:rPr lang="ru-RU" sz="3500" i="1" dirty="0" smtClean="0">
                <a:solidFill>
                  <a:schemeClr val="bg1"/>
                </a:solidFill>
              </a:rPr>
              <a:t>Коли </a:t>
            </a:r>
            <a:r>
              <a:rPr lang="ru-RU" sz="3500" i="1" dirty="0" err="1" smtClean="0">
                <a:solidFill>
                  <a:schemeClr val="bg1"/>
                </a:solidFill>
              </a:rPr>
              <a:t>ти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чогось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хочеш</a:t>
            </a:r>
            <a:r>
              <a:rPr lang="ru-RU" sz="3500" i="1" dirty="0" smtClean="0">
                <a:solidFill>
                  <a:schemeClr val="bg1"/>
                </a:solidFill>
              </a:rPr>
              <a:t>, увесь </a:t>
            </a:r>
            <a:r>
              <a:rPr lang="ru-RU" sz="3500" i="1" dirty="0" err="1" smtClean="0">
                <a:solidFill>
                  <a:schemeClr val="bg1"/>
                </a:solidFill>
              </a:rPr>
              <a:t>Всесвіт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допомагає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тобі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досягти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цього</a:t>
            </a:r>
            <a:r>
              <a:rPr lang="ru-RU" sz="3500" i="1" dirty="0" smtClean="0">
                <a:solidFill>
                  <a:schemeClr val="bg1"/>
                </a:solidFill>
              </a:rPr>
              <a:t>»;</a:t>
            </a:r>
          </a:p>
          <a:p>
            <a:pPr>
              <a:buNone/>
            </a:pPr>
            <a:r>
              <a:rPr lang="ru-RU" sz="3500" i="1" dirty="0" smtClean="0">
                <a:solidFill>
                  <a:schemeClr val="bg1"/>
                </a:solidFill>
              </a:rPr>
              <a:t>	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smtClean="0">
                <a:solidFill>
                  <a:schemeClr val="bg1"/>
                </a:solidFill>
              </a:rPr>
              <a:t>«</a:t>
            </a:r>
            <a:r>
              <a:rPr lang="ru-RU" sz="3500" i="1" dirty="0" err="1" smtClean="0">
                <a:solidFill>
                  <a:schemeClr val="bg1"/>
                </a:solidFill>
              </a:rPr>
              <a:t>Якщо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пообіцяєш</a:t>
            </a:r>
            <a:r>
              <a:rPr lang="ru-RU" sz="3500" i="1" dirty="0" smtClean="0">
                <a:solidFill>
                  <a:schemeClr val="bg1"/>
                </a:solidFill>
              </a:rPr>
              <a:t> те, </a:t>
            </a:r>
            <a:r>
              <a:rPr lang="ru-RU" sz="3500" i="1" dirty="0" err="1" smtClean="0">
                <a:solidFill>
                  <a:schemeClr val="bg1"/>
                </a:solidFill>
              </a:rPr>
              <a:t>чого</a:t>
            </a:r>
            <a:r>
              <a:rPr lang="ru-RU" sz="3500" i="1" dirty="0" smtClean="0">
                <a:solidFill>
                  <a:schemeClr val="bg1"/>
                </a:solidFill>
              </a:rPr>
              <a:t> не </a:t>
            </a:r>
            <a:r>
              <a:rPr lang="ru-RU" sz="3500" i="1" dirty="0" err="1" smtClean="0">
                <a:solidFill>
                  <a:schemeClr val="bg1"/>
                </a:solidFill>
              </a:rPr>
              <a:t>маєш</a:t>
            </a:r>
            <a:r>
              <a:rPr lang="ru-RU" sz="3500" i="1" dirty="0" smtClean="0">
                <a:solidFill>
                  <a:schemeClr val="bg1"/>
                </a:solidFill>
              </a:rPr>
              <a:t>, </a:t>
            </a:r>
            <a:r>
              <a:rPr lang="ru-RU" sz="3500" i="1" dirty="0" err="1" smtClean="0">
                <a:solidFill>
                  <a:schemeClr val="bg1"/>
                </a:solidFill>
              </a:rPr>
              <a:t>утратиш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бажання</a:t>
            </a:r>
            <a:r>
              <a:rPr lang="ru-RU" sz="3500" i="1" dirty="0" smtClean="0">
                <a:solidFill>
                  <a:schemeClr val="bg1"/>
                </a:solidFill>
              </a:rPr>
              <a:t> </a:t>
            </a:r>
            <a:r>
              <a:rPr lang="ru-RU" sz="3500" i="1" dirty="0" err="1" smtClean="0">
                <a:solidFill>
                  <a:schemeClr val="bg1"/>
                </a:solidFill>
              </a:rPr>
              <a:t>мати</a:t>
            </a:r>
            <a:r>
              <a:rPr lang="ru-RU" sz="3500" i="1" dirty="0" smtClean="0">
                <a:solidFill>
                  <a:schemeClr val="bg1"/>
                </a:solidFill>
              </a:rPr>
              <a:t>». </a:t>
            </a:r>
            <a:endParaRPr lang="ru-RU" sz="35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500" i="1" dirty="0" smtClean="0">
                <a:solidFill>
                  <a:schemeClr val="bg1"/>
                </a:solidFill>
              </a:rPr>
              <a:t>	</a:t>
            </a:r>
            <a:r>
              <a:rPr lang="ru-RU" sz="3500" i="1" dirty="0" smtClean="0">
                <a:solidFill>
                  <a:schemeClr val="bg1"/>
                </a:solidFill>
              </a:rPr>
              <a:t>	</a:t>
            </a:r>
            <a:r>
              <a:rPr lang="ru-RU" sz="3500" dirty="0" err="1" smtClean="0">
                <a:solidFill>
                  <a:schemeClr val="bg1"/>
                </a:solidFill>
              </a:rPr>
              <a:t>Незрозуміло</a:t>
            </a:r>
            <a:r>
              <a:rPr lang="ru-RU" sz="3500" dirty="0" smtClean="0">
                <a:solidFill>
                  <a:schemeClr val="bg1"/>
                </a:solidFill>
              </a:rPr>
              <a:t>, де </a:t>
            </a:r>
            <a:r>
              <a:rPr lang="ru-RU" sz="3500" dirty="0" err="1" smtClean="0">
                <a:solidFill>
                  <a:schemeClr val="bg1"/>
                </a:solidFill>
              </a:rPr>
              <a:t>закінчуються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власні</a:t>
            </a:r>
            <a:r>
              <a:rPr lang="ru-RU" sz="3500" dirty="0" smtClean="0">
                <a:solidFill>
                  <a:schemeClr val="bg1"/>
                </a:solidFill>
              </a:rPr>
              <a:t> думки автора </a:t>
            </a:r>
            <a:r>
              <a:rPr lang="ru-RU" sz="3500" dirty="0" err="1" smtClean="0">
                <a:solidFill>
                  <a:schemeClr val="bg1"/>
                </a:solidFill>
              </a:rPr>
              <a:t>і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розпочинається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адаптований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переказ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класики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світової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художньої</a:t>
            </a:r>
            <a:r>
              <a:rPr lang="ru-RU" sz="3500" dirty="0" smtClean="0">
                <a:solidFill>
                  <a:schemeClr val="bg1"/>
                </a:solidFill>
              </a:rPr>
              <a:t> та </a:t>
            </a:r>
            <a:r>
              <a:rPr lang="ru-RU" sz="3500" dirty="0" err="1" smtClean="0">
                <a:solidFill>
                  <a:schemeClr val="bg1"/>
                </a:solidFill>
              </a:rPr>
              <a:t>релігійної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</a:rPr>
              <a:t>літератур</a:t>
            </a:r>
            <a:r>
              <a:rPr lang="ru-RU" sz="3500" dirty="0" smtClean="0">
                <a:solidFill>
                  <a:schemeClr val="bg1"/>
                </a:solidFill>
              </a:rPr>
              <a:t>.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214290"/>
            <a:ext cx="8358246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dirty="0" smtClean="0"/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«Текст — цитата без лапок», — так Р. </a:t>
            </a:r>
            <a:r>
              <a:rPr lang="ru-RU" sz="3000" dirty="0" err="1" smtClean="0">
                <a:solidFill>
                  <a:schemeClr val="bg1"/>
                </a:solidFill>
              </a:rPr>
              <a:t>Барт</a:t>
            </a:r>
            <a:r>
              <a:rPr lang="ru-RU" sz="3000" dirty="0" smtClean="0">
                <a:solidFill>
                  <a:schemeClr val="bg1"/>
                </a:solidFill>
              </a:rPr>
              <a:t> задав точку </a:t>
            </a:r>
            <a:r>
              <a:rPr lang="ru-RU" sz="3000" dirty="0" err="1" smtClean="0">
                <a:solidFill>
                  <a:schemeClr val="bg1"/>
                </a:solidFill>
              </a:rPr>
              <a:t>відліку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всьому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структуралізму</a:t>
            </a:r>
            <a:r>
              <a:rPr lang="ru-RU" sz="3000" dirty="0" smtClean="0">
                <a:solidFill>
                  <a:schemeClr val="bg1"/>
                </a:solidFill>
              </a:rPr>
              <a:t>. Але </a:t>
            </a:r>
            <a:r>
              <a:rPr lang="ru-RU" sz="3000" dirty="0" err="1" smtClean="0">
                <a:solidFill>
                  <a:schemeClr val="bg1"/>
                </a:solidFill>
              </a:rPr>
              <a:t>якщо</a:t>
            </a:r>
            <a:r>
              <a:rPr lang="ru-RU" sz="3000" dirty="0" smtClean="0">
                <a:solidFill>
                  <a:schemeClr val="bg1"/>
                </a:solidFill>
              </a:rPr>
              <a:t> мета </a:t>
            </a:r>
            <a:r>
              <a:rPr lang="ru-RU" sz="3000" dirty="0" err="1" smtClean="0">
                <a:solidFill>
                  <a:schemeClr val="bg1"/>
                </a:solidFill>
              </a:rPr>
              <a:t>словесної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алхімії</a:t>
            </a:r>
            <a:r>
              <a:rPr lang="ru-RU" sz="3000" dirty="0" smtClean="0">
                <a:solidFill>
                  <a:schemeClr val="bg1"/>
                </a:solidFill>
              </a:rPr>
              <a:t> У. </a:t>
            </a:r>
            <a:r>
              <a:rPr lang="ru-RU" sz="3000" dirty="0" err="1" smtClean="0">
                <a:solidFill>
                  <a:schemeClr val="bg1"/>
                </a:solidFill>
              </a:rPr>
              <a:t>Еко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smtClean="0">
                <a:solidFill>
                  <a:schemeClr val="bg1"/>
                </a:solidFill>
              </a:rPr>
              <a:t>    М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Павича</a:t>
            </a:r>
            <a:r>
              <a:rPr lang="ru-RU" sz="3000" dirty="0" smtClean="0">
                <a:solidFill>
                  <a:schemeClr val="bg1"/>
                </a:solidFill>
              </a:rPr>
              <a:t> в тому, </a:t>
            </a:r>
            <a:r>
              <a:rPr lang="ru-RU" sz="3000" dirty="0" err="1" smtClean="0">
                <a:solidFill>
                  <a:schemeClr val="bg1"/>
                </a:solidFill>
              </a:rPr>
              <a:t>щоб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створити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щось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нове</a:t>
            </a:r>
            <a:r>
              <a:rPr lang="ru-RU" sz="3000" dirty="0" smtClean="0">
                <a:solidFill>
                  <a:schemeClr val="bg1"/>
                </a:solidFill>
              </a:rPr>
              <a:t>, то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наполягає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повторенні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— </a:t>
            </a:r>
            <a:r>
              <a:rPr lang="ru-RU" sz="3000" dirty="0" err="1" smtClean="0">
                <a:solidFill>
                  <a:schemeClr val="bg1"/>
                </a:solidFill>
              </a:rPr>
              <a:t>майстер</a:t>
            </a:r>
            <a:r>
              <a:rPr lang="ru-RU" sz="3000" dirty="0" smtClean="0">
                <a:solidFill>
                  <a:schemeClr val="bg1"/>
                </a:solidFill>
              </a:rPr>
              <a:t> повтору на </a:t>
            </a:r>
            <a:r>
              <a:rPr lang="ru-RU" sz="3000" dirty="0" err="1" smtClean="0">
                <a:solidFill>
                  <a:schemeClr val="bg1"/>
                </a:solidFill>
              </a:rPr>
              <a:t>всіх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структурних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поняттєвих</a:t>
            </a:r>
            <a:r>
              <a:rPr lang="ru-RU" sz="3000" dirty="0" smtClean="0">
                <a:solidFill>
                  <a:schemeClr val="bg1"/>
                </a:solidFill>
              </a:rPr>
              <a:t> планах, а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девізом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виступає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злитість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правило, а не </a:t>
            </a:r>
            <a:r>
              <a:rPr lang="ru-RU" sz="3000" dirty="0" err="1" smtClean="0">
                <a:solidFill>
                  <a:schemeClr val="bg1"/>
                </a:solidFill>
              </a:rPr>
              <a:t>дискретність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виняток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k.img.com.ua/img/forall/a/11646/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171955"/>
            <a:ext cx="3571900" cy="250033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82867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Для </a:t>
            </a:r>
            <a:r>
              <a:rPr lang="ru-RU" sz="30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характерними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стійкі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символи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алегорії</a:t>
            </a:r>
            <a:r>
              <a:rPr lang="ru-RU" sz="3000" dirty="0" smtClean="0">
                <a:solidFill>
                  <a:schemeClr val="bg1"/>
                </a:solidFill>
              </a:rPr>
              <a:t>. Так, через «</a:t>
            </a:r>
            <a:r>
              <a:rPr lang="ru-RU" sz="3000" dirty="0" err="1" smtClean="0">
                <a:solidFill>
                  <a:schemeClr val="bg1"/>
                </a:solidFill>
              </a:rPr>
              <a:t>П'яту</a:t>
            </a:r>
            <a:r>
              <a:rPr lang="ru-RU" sz="3000" dirty="0" smtClean="0">
                <a:solidFill>
                  <a:schemeClr val="bg1"/>
                </a:solidFill>
              </a:rPr>
              <a:t> гору»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Алхіміка</a:t>
            </a:r>
            <a:r>
              <a:rPr lang="ru-RU" sz="3000" dirty="0" smtClean="0">
                <a:solidFill>
                  <a:schemeClr val="bg1"/>
                </a:solidFill>
              </a:rPr>
              <a:t>» </a:t>
            </a:r>
            <a:r>
              <a:rPr lang="ru-RU" sz="3000" dirty="0" err="1" smtClean="0">
                <a:solidFill>
                  <a:schemeClr val="bg1"/>
                </a:solidFill>
              </a:rPr>
              <a:t>проходять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образи</a:t>
            </a:r>
            <a:r>
              <a:rPr lang="ru-RU" sz="3000" dirty="0" smtClean="0">
                <a:solidFill>
                  <a:schemeClr val="bg1"/>
                </a:solidFill>
              </a:rPr>
              <a:t> пастуха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отари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які</a:t>
            </a:r>
            <a:r>
              <a:rPr lang="ru-RU" sz="3000" dirty="0" smtClean="0">
                <a:solidFill>
                  <a:schemeClr val="bg1"/>
                </a:solidFill>
              </a:rPr>
              <a:t> автор </a:t>
            </a:r>
            <a:r>
              <a:rPr lang="ru-RU" sz="3000" dirty="0" err="1" smtClean="0">
                <a:solidFill>
                  <a:schemeClr val="bg1"/>
                </a:solidFill>
              </a:rPr>
              <a:t>подає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біблійному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трактуванні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Письменнику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дорікають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зловживанні</a:t>
            </a:r>
            <a:r>
              <a:rPr lang="ru-RU" sz="3000" dirty="0" smtClean="0">
                <a:solidFill>
                  <a:schemeClr val="bg1"/>
                </a:solidFill>
              </a:rPr>
              <a:t> штампами, як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в </a:t>
            </a:r>
            <a:r>
              <a:rPr lang="ru-RU" sz="3000" dirty="0" err="1" smtClean="0">
                <a:solidFill>
                  <a:schemeClr val="bg1"/>
                </a:solidFill>
              </a:rPr>
              <a:t>необачному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тиражуванні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постулатів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практичної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психології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5984" y="3429000"/>
            <a:ext cx="6572296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err="1" smtClean="0">
                <a:solidFill>
                  <a:schemeClr val="bg1"/>
                </a:solidFill>
              </a:rPr>
              <a:t>Поєднання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американського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побутового</a:t>
            </a:r>
            <a:r>
              <a:rPr lang="ru-RU" sz="3000" dirty="0" smtClean="0">
                <a:solidFill>
                  <a:schemeClr val="bg1"/>
                </a:solidFill>
              </a:rPr>
              <a:t> прагматизму та </a:t>
            </a:r>
            <a:r>
              <a:rPr lang="ru-RU" sz="3000" dirty="0" err="1" smtClean="0">
                <a:solidFill>
                  <a:schemeClr val="bg1"/>
                </a:solidFill>
              </a:rPr>
              <a:t>витягів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кастанедівських</a:t>
            </a:r>
            <a:r>
              <a:rPr lang="ru-RU" sz="3000" dirty="0" smtClean="0">
                <a:solidFill>
                  <a:schemeClr val="bg1"/>
                </a:solidFill>
              </a:rPr>
              <a:t> практик могло </a:t>
            </a:r>
            <a:r>
              <a:rPr lang="ru-RU" sz="3000" dirty="0" err="1" smtClean="0">
                <a:solidFill>
                  <a:schemeClr val="bg1"/>
                </a:solidFill>
              </a:rPr>
              <a:t>би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видатися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недоладним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якби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не </a:t>
            </a:r>
            <a:r>
              <a:rPr lang="ru-RU" sz="3000" dirty="0" err="1" smtClean="0">
                <a:solidFill>
                  <a:schemeClr val="bg1"/>
                </a:solidFill>
              </a:rPr>
              <a:t>вистраждав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надихнув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гірким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досвідом</a:t>
            </a:r>
            <a:r>
              <a:rPr lang="ru-RU" sz="3000" dirty="0" smtClean="0">
                <a:solidFill>
                  <a:schemeClr val="bg1"/>
                </a:solidFill>
              </a:rPr>
              <a:t> сам автор.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10000" contrast="10000"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7364"/>
            <a:ext cx="8429652" cy="17859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9600" spc="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  <a:cs typeface="Vani" pitchFamily="34" charset="0"/>
              </a:rPr>
              <a:t>Біографія</a:t>
            </a:r>
            <a:endParaRPr lang="ru-RU" sz="9600" spc="500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  <a:cs typeface="Vani" pitchFamily="34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0430" y="1142984"/>
            <a:ext cx="564357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3000" dirty="0" smtClean="0">
                <a:solidFill>
                  <a:schemeClr val="bg1"/>
                </a:solidFill>
              </a:rPr>
              <a:t>Правило </a:t>
            </a:r>
            <a:r>
              <a:rPr lang="ru-RU" sz="3000" dirty="0" smtClean="0">
                <a:solidFill>
                  <a:schemeClr val="bg1"/>
                </a:solidFill>
              </a:rPr>
              <a:t>для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— </a:t>
            </a:r>
            <a:r>
              <a:rPr lang="ru-RU" sz="3000" dirty="0" err="1" smtClean="0">
                <a:solidFill>
                  <a:schemeClr val="bg1"/>
                </a:solidFill>
              </a:rPr>
              <a:t>щастя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любов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універсальні</a:t>
            </a:r>
            <a:r>
              <a:rPr lang="ru-RU" sz="3000" dirty="0" smtClean="0">
                <a:solidFill>
                  <a:schemeClr val="bg1"/>
                </a:solidFill>
              </a:rPr>
              <a:t> для </a:t>
            </a:r>
            <a:r>
              <a:rPr lang="ru-RU" sz="3000" dirty="0" err="1" smtClean="0">
                <a:solidFill>
                  <a:schemeClr val="bg1"/>
                </a:solidFill>
              </a:rPr>
              <a:t>всіх</a:t>
            </a:r>
            <a:r>
              <a:rPr lang="ru-RU" sz="3000" dirty="0" smtClean="0">
                <a:solidFill>
                  <a:schemeClr val="bg1"/>
                </a:solidFill>
              </a:rPr>
              <a:t>: </a:t>
            </a:r>
            <a:r>
              <a:rPr lang="ru-RU" sz="3000" i="1" dirty="0" smtClean="0">
                <a:solidFill>
                  <a:schemeClr val="bg1"/>
                </a:solidFill>
              </a:rPr>
              <a:t>«</a:t>
            </a:r>
            <a:r>
              <a:rPr lang="ru-RU" sz="3000" i="1" dirty="0" err="1" smtClean="0">
                <a:solidFill>
                  <a:schemeClr val="bg1"/>
                </a:solidFill>
              </a:rPr>
              <a:t>Воїн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знає</a:t>
            </a:r>
            <a:r>
              <a:rPr lang="ru-RU" sz="3000" i="1" dirty="0" smtClean="0">
                <a:solidFill>
                  <a:schemeClr val="bg1"/>
                </a:solidFill>
              </a:rPr>
              <a:t>, </a:t>
            </a:r>
            <a:r>
              <a:rPr lang="ru-RU" sz="3000" i="1" dirty="0" err="1" smtClean="0">
                <a:solidFill>
                  <a:schemeClr val="bg1"/>
                </a:solidFill>
              </a:rPr>
              <a:t>що</a:t>
            </a:r>
            <a:r>
              <a:rPr lang="ru-RU" sz="3000" i="1" dirty="0" smtClean="0">
                <a:solidFill>
                  <a:schemeClr val="bg1"/>
                </a:solidFill>
              </a:rPr>
              <a:t> в </a:t>
            </a:r>
            <a:r>
              <a:rPr lang="ru-RU" sz="3000" i="1" dirty="0" err="1" smtClean="0">
                <a:solidFill>
                  <a:schemeClr val="bg1"/>
                </a:solidFill>
              </a:rPr>
              <a:t>усіх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мовах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найважливіші</a:t>
            </a:r>
            <a:r>
              <a:rPr lang="ru-RU" sz="3000" i="1" dirty="0" smtClean="0">
                <a:solidFill>
                  <a:schemeClr val="bg1"/>
                </a:solidFill>
              </a:rPr>
              <a:t> слова — </a:t>
            </a:r>
            <a:r>
              <a:rPr lang="ru-RU" sz="3000" i="1" dirty="0" err="1" smtClean="0">
                <a:solidFill>
                  <a:schemeClr val="bg1"/>
                </a:solidFill>
              </a:rPr>
              <a:t>короткі</a:t>
            </a:r>
            <a:r>
              <a:rPr lang="ru-RU" sz="3000" i="1" dirty="0" smtClean="0">
                <a:solidFill>
                  <a:schemeClr val="bg1"/>
                </a:solidFill>
              </a:rPr>
              <a:t>. Так. Бог. </a:t>
            </a:r>
            <a:r>
              <a:rPr lang="ru-RU" sz="3000" i="1" dirty="0" err="1" smtClean="0">
                <a:solidFill>
                  <a:schemeClr val="bg1"/>
                </a:solidFill>
              </a:rPr>
              <a:t>Любов</a:t>
            </a:r>
            <a:r>
              <a:rPr lang="ru-RU" sz="3000" i="1" dirty="0" smtClean="0">
                <a:solidFill>
                  <a:schemeClr val="bg1"/>
                </a:solidFill>
              </a:rPr>
              <a:t>»; </a:t>
            </a:r>
            <a:endParaRPr lang="ru-RU" sz="30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i="1" dirty="0" smtClean="0">
                <a:solidFill>
                  <a:schemeClr val="bg1"/>
                </a:solidFill>
              </a:rPr>
              <a:t>	</a:t>
            </a:r>
            <a:r>
              <a:rPr lang="ru-RU" sz="3000" i="1" dirty="0" smtClean="0">
                <a:solidFill>
                  <a:schemeClr val="bg1"/>
                </a:solidFill>
              </a:rPr>
              <a:t>«</a:t>
            </a:r>
            <a:r>
              <a:rPr lang="ru-RU" sz="3000" i="1" dirty="0" smtClean="0">
                <a:solidFill>
                  <a:schemeClr val="bg1"/>
                </a:solidFill>
              </a:rPr>
              <a:t>І, </a:t>
            </a:r>
            <a:r>
              <a:rPr lang="ru-RU" sz="3000" i="1" dirty="0" err="1" smtClean="0">
                <a:solidFill>
                  <a:schemeClr val="bg1"/>
                </a:solidFill>
              </a:rPr>
              <a:t>хоча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ніхто</a:t>
            </a:r>
            <a:r>
              <a:rPr lang="ru-RU" sz="3000" i="1" dirty="0" smtClean="0">
                <a:solidFill>
                  <a:schemeClr val="bg1"/>
                </a:solidFill>
              </a:rPr>
              <a:t> не </a:t>
            </a:r>
            <a:r>
              <a:rPr lang="ru-RU" sz="3000" i="1" dirty="0" err="1" smtClean="0">
                <a:solidFill>
                  <a:schemeClr val="bg1"/>
                </a:solidFill>
              </a:rPr>
              <a:t>вважає</a:t>
            </a:r>
            <a:r>
              <a:rPr lang="ru-RU" sz="3000" i="1" dirty="0" smtClean="0">
                <a:solidFill>
                  <a:schemeClr val="bg1"/>
                </a:solidFill>
              </a:rPr>
              <a:t> себе </a:t>
            </a:r>
            <a:r>
              <a:rPr lang="ru-RU" sz="3000" i="1" dirty="0" err="1" smtClean="0">
                <a:solidFill>
                  <a:schemeClr val="bg1"/>
                </a:solidFill>
              </a:rPr>
              <a:t>воїном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світла</a:t>
            </a:r>
            <a:r>
              <a:rPr lang="ru-RU" sz="3000" i="1" dirty="0" smtClean="0">
                <a:solidFill>
                  <a:schemeClr val="bg1"/>
                </a:solidFill>
              </a:rPr>
              <a:t>, </a:t>
            </a:r>
            <a:r>
              <a:rPr lang="ru-RU" sz="3000" i="1" dirty="0" err="1" smtClean="0">
                <a:solidFill>
                  <a:schemeClr val="bg1"/>
                </a:solidFill>
              </a:rPr>
              <a:t>кожна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людина</a:t>
            </a:r>
            <a:r>
              <a:rPr lang="ru-RU" sz="3000" i="1" dirty="0" smtClean="0">
                <a:solidFill>
                  <a:schemeClr val="bg1"/>
                </a:solidFill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</a:rPr>
              <a:t>може</a:t>
            </a:r>
            <a:r>
              <a:rPr lang="ru-RU" sz="3000" i="1" dirty="0" smtClean="0">
                <a:solidFill>
                  <a:schemeClr val="bg1"/>
                </a:solidFill>
              </a:rPr>
              <a:t> стати ним». </a:t>
            </a:r>
            <a:endParaRPr lang="ru-RU" sz="3000" i="1" dirty="0">
              <a:solidFill>
                <a:schemeClr val="bg1"/>
              </a:solidFill>
            </a:endParaRPr>
          </a:p>
        </p:txBody>
      </p:sp>
      <p:pic>
        <p:nvPicPr>
          <p:cNvPr id="41986" name="Picture 2" descr="C:\Users\АЛЛА\Pictures\коельо\a60896b2158acd84c826658518d96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071546"/>
            <a:ext cx="3233993" cy="450059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2" y="785794"/>
            <a:ext cx="5114932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000" dirty="0" err="1" smtClean="0">
                <a:solidFill>
                  <a:schemeClr val="bg1"/>
                </a:solidFill>
              </a:rPr>
              <a:t>Читачеві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вихованому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X. </a:t>
            </a:r>
            <a:r>
              <a:rPr lang="ru-RU" sz="3000" dirty="0" err="1" smtClean="0">
                <a:solidFill>
                  <a:schemeClr val="bg1"/>
                </a:solidFill>
              </a:rPr>
              <a:t>Кортасара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чи</a:t>
            </a:r>
            <a:r>
              <a:rPr lang="ru-RU" sz="3000" dirty="0" smtClean="0">
                <a:solidFill>
                  <a:schemeClr val="bg1"/>
                </a:solidFill>
              </a:rPr>
              <a:t> Ф. Кафки, складно </a:t>
            </a:r>
            <a:r>
              <a:rPr lang="ru-RU" sz="3000" dirty="0" err="1" smtClean="0">
                <a:solidFill>
                  <a:schemeClr val="bg1"/>
                </a:solidFill>
              </a:rPr>
              <a:t>впізнати</a:t>
            </a:r>
            <a:r>
              <a:rPr lang="ru-RU" sz="3000" dirty="0" smtClean="0">
                <a:solidFill>
                  <a:schemeClr val="bg1"/>
                </a:solidFill>
              </a:rPr>
              <a:t> себе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автора через </a:t>
            </a:r>
            <a:r>
              <a:rPr lang="ru-RU" sz="3000" dirty="0" err="1" smtClean="0">
                <a:solidFill>
                  <a:schemeClr val="bg1"/>
                </a:solidFill>
              </a:rPr>
              <a:t>невигадливу</a:t>
            </a:r>
            <a:r>
              <a:rPr lang="ru-RU" sz="3000" dirty="0" smtClean="0">
                <a:solidFill>
                  <a:schemeClr val="bg1"/>
                </a:solidFill>
              </a:rPr>
              <a:t> на перший </a:t>
            </a:r>
            <a:r>
              <a:rPr lang="ru-RU" sz="3000" dirty="0" err="1" smtClean="0">
                <a:solidFill>
                  <a:schemeClr val="bg1"/>
                </a:solidFill>
              </a:rPr>
              <a:t>погляд</a:t>
            </a:r>
            <a:r>
              <a:rPr lang="ru-RU" sz="3000" dirty="0" smtClean="0">
                <a:solidFill>
                  <a:schemeClr val="bg1"/>
                </a:solidFill>
              </a:rPr>
              <a:t> прозу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. Але </a:t>
            </a:r>
            <a:r>
              <a:rPr lang="ru-RU" sz="3000" dirty="0" err="1" smtClean="0">
                <a:solidFill>
                  <a:schemeClr val="bg1"/>
                </a:solidFill>
              </a:rPr>
              <a:t>неправомірно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стверджувати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пише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ні</a:t>
            </a:r>
            <a:r>
              <a:rPr lang="ru-RU" sz="3000" dirty="0" smtClean="0">
                <a:solidFill>
                  <a:schemeClr val="bg1"/>
                </a:solidFill>
              </a:rPr>
              <a:t> про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». </a:t>
            </a:r>
            <a:r>
              <a:rPr lang="ru-RU" sz="3000" dirty="0" err="1" smtClean="0">
                <a:solidFill>
                  <a:schemeClr val="bg1"/>
                </a:solidFill>
              </a:rPr>
              <a:t>Можливо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навпаки</a:t>
            </a:r>
            <a:r>
              <a:rPr lang="ru-RU" sz="3000" dirty="0" smtClean="0">
                <a:solidFill>
                  <a:schemeClr val="bg1"/>
                </a:solidFill>
              </a:rPr>
              <a:t> —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намагається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дати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відповіді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надто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важкі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онтологічні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питання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буття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43011" name="Picture 3" descr="C:\Users\АЛЛА\Pictures\коельо\29178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3788799" cy="512680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357298"/>
            <a:ext cx="8572528" cy="278608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Використані джерела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85720" y="357166"/>
            <a:ext cx="8643998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http://www.coelho.ru/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  <a:hlinkClick r:id="rId4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www.ukrlit.vn.ua/zaruba/biography/koelyo.html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biographie.in.ua/blog/biografija_koelo_paulo/2012-11-19-639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novynar.com.ua/files/world/coelho/310715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http://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www.ratnick.ru/chk/alximik-paulo-koelo-pryamikom-k-mechte.html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8"/>
              </a:rPr>
              <a:t>http://ru.wikipedia.org/wiki/%D0%9A%D0%BE%D1%8D%D0%BB%D1%8C%D0%BE,_%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8"/>
              </a:rPr>
              <a:t>D0%9F%D0%B0%D1%83%D0%BB%D0%BE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9"/>
              </a:rPr>
              <a:t>http://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9"/>
              </a:rPr>
              <a:t>www.orator.ru/coelho.html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10"/>
              </a:rPr>
              <a:t>http://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10"/>
              </a:rPr>
              <a:t>ariom.ru/litera/2002-html/koelio/koelio-01.html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11"/>
              </a:rPr>
              <a:t>http://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11"/>
              </a:rPr>
              <a:t>ariom.ru/litera/2003-html/coelho/coelho-voin.htm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hlinkClick r:id="rId12"/>
              </a:rPr>
              <a:t>http://tululu.org/read71803/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  <a:hlinkHover r:id="rId13" action="ppaction://hlinksldjump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2285992"/>
            <a:ext cx="8721970" cy="128588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Дякую за увагу!!!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4143380"/>
            <a:ext cx="6843738" cy="2526194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solidFill>
                  <a:schemeClr val="bg1"/>
                </a:solidFill>
              </a:rPr>
              <a:t>Презентацію виконала:</a:t>
            </a:r>
          </a:p>
          <a:p>
            <a:r>
              <a:rPr lang="uk-UA" sz="3000" b="1" dirty="0" smtClean="0">
                <a:solidFill>
                  <a:schemeClr val="bg1"/>
                </a:solidFill>
              </a:rPr>
              <a:t> учениця 11-Б класу</a:t>
            </a:r>
          </a:p>
          <a:p>
            <a:r>
              <a:rPr lang="uk-UA" sz="3000" b="1" dirty="0" err="1" smtClean="0">
                <a:solidFill>
                  <a:schemeClr val="bg1"/>
                </a:solidFill>
              </a:rPr>
              <a:t>Гребінківської</a:t>
            </a:r>
            <a:r>
              <a:rPr lang="uk-UA" sz="3000" b="1" dirty="0" smtClean="0">
                <a:solidFill>
                  <a:schemeClr val="bg1"/>
                </a:solidFill>
              </a:rPr>
              <a:t> гімназії</a:t>
            </a:r>
          </a:p>
          <a:p>
            <a:r>
              <a:rPr lang="uk-UA" sz="3000" b="1" dirty="0" err="1" smtClean="0">
                <a:solidFill>
                  <a:schemeClr val="bg1"/>
                </a:solidFill>
              </a:rPr>
              <a:t>Бузало</a:t>
            </a:r>
            <a:r>
              <a:rPr lang="uk-UA" sz="3000" b="1" dirty="0" smtClean="0">
                <a:solidFill>
                  <a:schemeClr val="bg1"/>
                </a:solidFill>
              </a:rPr>
              <a:t> Алла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929718" y="6572272"/>
            <a:ext cx="21428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357430"/>
            <a:ext cx="4857784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dirty="0" smtClean="0"/>
              <a:t>		</a:t>
            </a:r>
            <a:r>
              <a:rPr lang="ru-RU" sz="3200" dirty="0" smtClean="0">
                <a:solidFill>
                  <a:schemeClr val="bg1"/>
                </a:solidFill>
              </a:rPr>
              <a:t>У </a:t>
            </a:r>
            <a:r>
              <a:rPr lang="ru-RU" sz="3200" dirty="0" err="1" smtClean="0">
                <a:solidFill>
                  <a:schemeClr val="bg1"/>
                </a:solidFill>
              </a:rPr>
              <a:t>сім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був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відправлений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єзуїтську</a:t>
            </a:r>
            <a:r>
              <a:rPr lang="ru-RU" sz="3200" dirty="0" smtClean="0">
                <a:solidFill>
                  <a:schemeClr val="bg1"/>
                </a:solidFill>
              </a:rPr>
              <a:t> школу Святого </a:t>
            </a:r>
            <a:r>
              <a:rPr lang="ru-RU" sz="3200" dirty="0" err="1" smtClean="0">
                <a:solidFill>
                  <a:schemeClr val="bg1"/>
                </a:solidFill>
              </a:rPr>
              <a:t>Ігнатія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Лойоли</a:t>
            </a:r>
            <a:r>
              <a:rPr lang="ru-RU" sz="3200" dirty="0" smtClean="0">
                <a:solidFill>
                  <a:schemeClr val="bg1"/>
                </a:solidFill>
              </a:rPr>
              <a:t>, де </a:t>
            </a:r>
            <a:r>
              <a:rPr lang="ru-RU" sz="3200" dirty="0" err="1" smtClean="0">
                <a:solidFill>
                  <a:schemeClr val="bg1"/>
                </a:solidFill>
              </a:rPr>
              <a:t>вперше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виявляється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бажання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писати</a:t>
            </a:r>
            <a:r>
              <a:rPr lang="ru-RU" sz="3200" dirty="0" smtClean="0">
                <a:solidFill>
                  <a:schemeClr val="bg1"/>
                </a:solidFill>
              </a:rPr>
              <a:t> книги.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2844" y="357166"/>
            <a:ext cx="8643998" cy="2071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	Пауло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3200" dirty="0" smtClean="0">
                <a:solidFill>
                  <a:schemeClr val="bg1"/>
                </a:solidFill>
              </a:rPr>
              <a:t> 24 </a:t>
            </a:r>
            <a:r>
              <a:rPr lang="ru-RU" sz="3200" dirty="0" err="1" smtClean="0">
                <a:solidFill>
                  <a:schemeClr val="bg1"/>
                </a:solidFill>
              </a:rPr>
              <a:t>серпня</a:t>
            </a:r>
            <a:r>
              <a:rPr lang="ru-RU" sz="3200" dirty="0" smtClean="0">
                <a:solidFill>
                  <a:schemeClr val="bg1"/>
                </a:solidFill>
              </a:rPr>
              <a:t> 1947 р. в </a:t>
            </a:r>
            <a:r>
              <a:rPr lang="ru-RU" sz="3200" dirty="0" err="1" smtClean="0">
                <a:solidFill>
                  <a:schemeClr val="bg1"/>
                </a:solidFill>
              </a:rPr>
              <a:t>Ріо-де-Жанейро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благополучній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родині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інженера</a:t>
            </a:r>
            <a:r>
              <a:rPr lang="ru-RU" sz="3200" dirty="0" smtClean="0">
                <a:solidFill>
                  <a:schemeClr val="bg1"/>
                </a:solidFill>
              </a:rPr>
              <a:t> Педро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Ліжія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500" dirty="0" smtClean="0">
                <a:solidFill>
                  <a:schemeClr val="bg1"/>
                </a:solidFill>
              </a:rPr>
              <a:t>.</a:t>
            </a:r>
            <a:endParaRPr lang="ru-RU" sz="3500" dirty="0"/>
          </a:p>
        </p:txBody>
      </p:sp>
      <p:pic>
        <p:nvPicPr>
          <p:cNvPr id="5" name="Picture 3" descr="C:\Users\АЛЛА\Pictures\Пауло-Коэльо-в-детств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86058"/>
            <a:ext cx="3499523" cy="3643338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00834"/>
            <a:ext cx="35719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79010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3200" dirty="0" err="1" smtClean="0">
                <a:solidFill>
                  <a:schemeClr val="bg1"/>
                </a:solidFill>
              </a:rPr>
              <a:t>Бажання</a:t>
            </a:r>
            <a:r>
              <a:rPr lang="ru-RU" sz="3200" dirty="0" smtClean="0">
                <a:solidFill>
                  <a:schemeClr val="bg1"/>
                </a:solidFill>
              </a:rPr>
              <a:t> стати </a:t>
            </a:r>
            <a:r>
              <a:rPr lang="ru-RU" sz="3200" dirty="0" err="1" smtClean="0">
                <a:solidFill>
                  <a:schemeClr val="bg1"/>
                </a:solidFill>
              </a:rPr>
              <a:t>письменником</a:t>
            </a:r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 err="1" smtClean="0">
                <a:solidFill>
                  <a:schemeClr val="bg1"/>
                </a:solidFill>
              </a:rPr>
              <a:t>знайшло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розуміння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родини</a:t>
            </a:r>
            <a:r>
              <a:rPr lang="ru-RU" sz="3200" dirty="0" smtClean="0">
                <a:solidFill>
                  <a:schemeClr val="bg1"/>
                </a:solidFill>
              </a:rPr>
              <a:t>, тому </a:t>
            </a:r>
            <a:r>
              <a:rPr lang="ru-RU" sz="3200" dirty="0" err="1" smtClean="0">
                <a:solidFill>
                  <a:schemeClr val="bg1"/>
                </a:solidFill>
              </a:rPr>
              <a:t>під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їх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тиском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вступає</a:t>
            </a:r>
            <a:r>
              <a:rPr lang="ru-RU" sz="3200" dirty="0" smtClean="0">
                <a:solidFill>
                  <a:schemeClr val="bg1"/>
                </a:solidFill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</a:rPr>
              <a:t>юридичний</a:t>
            </a:r>
            <a:r>
              <a:rPr lang="ru-RU" sz="3200" dirty="0" smtClean="0">
                <a:solidFill>
                  <a:schemeClr val="bg1"/>
                </a:solidFill>
              </a:rPr>
              <a:t> факультет </a:t>
            </a:r>
            <a:r>
              <a:rPr lang="ru-RU" sz="3200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Ріо-де-Жанейро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невдовзі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кидає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навчання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більше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займається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 </a:t>
            </a:r>
            <a:r>
              <a:rPr lang="ru-RU" sz="3200" dirty="0" err="1" smtClean="0">
                <a:solidFill>
                  <a:schemeClr val="bg1"/>
                </a:solidFill>
              </a:rPr>
              <a:t>журналістикою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c.pics.livejournal.com/rio2014/43757788/30979/900.jpg"/>
          <p:cNvPicPr>
            <a:picLocks noChangeAspect="1" noChangeArrowheads="1"/>
          </p:cNvPicPr>
          <p:nvPr/>
        </p:nvPicPr>
        <p:blipFill>
          <a:blip r:embed="rId3">
            <a:lum bright="-4000" contrast="-3000"/>
          </a:blip>
          <a:srcRect l="15958" b="29116"/>
          <a:stretch>
            <a:fillRect/>
          </a:stretch>
        </p:blipFill>
        <p:spPr bwMode="auto">
          <a:xfrm>
            <a:off x="3786182" y="3143248"/>
            <a:ext cx="5082706" cy="32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6429396"/>
            <a:ext cx="328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Університет в Ріо-де-Жанейро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00834"/>
            <a:ext cx="35719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gent-visit.ru/wp-content/uploads/2010/11/img017_new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3000"/>
          </a:blip>
          <a:srcRect/>
          <a:stretch>
            <a:fillRect/>
          </a:stretch>
        </p:blipFill>
        <p:spPr bwMode="auto">
          <a:xfrm>
            <a:off x="0" y="5817"/>
            <a:ext cx="9144000" cy="68521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6215074" cy="4357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500" dirty="0" smtClean="0"/>
              <a:t>	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Тож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розбіжності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між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юним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письменником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сім'єю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йшли</a:t>
            </a:r>
            <a:r>
              <a:rPr lang="ru-RU" sz="3200" dirty="0" smtClean="0">
                <a:solidFill>
                  <a:schemeClr val="bg1"/>
                </a:solidFill>
              </a:rPr>
              <a:t> по </a:t>
            </a:r>
            <a:r>
              <a:rPr lang="ru-RU" sz="3200" dirty="0" err="1" smtClean="0">
                <a:solidFill>
                  <a:schemeClr val="bg1"/>
                </a:solidFill>
              </a:rPr>
              <a:t>наростаючій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врешті-решт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сімнадцятирічний</a:t>
            </a:r>
            <a:r>
              <a:rPr lang="ru-RU" sz="3200" dirty="0" smtClean="0">
                <a:solidFill>
                  <a:schemeClr val="bg1"/>
                </a:solidFill>
              </a:rPr>
              <a:t> Пауло </a:t>
            </a:r>
            <a:r>
              <a:rPr lang="ru-RU" sz="3200" dirty="0" err="1" smtClean="0">
                <a:solidFill>
                  <a:schemeClr val="bg1"/>
                </a:solidFill>
              </a:rPr>
              <a:t>був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примусово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поміщений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</a:rPr>
              <a:t>приватну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психіатричну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клініку</a:t>
            </a:r>
            <a:r>
              <a:rPr lang="ru-RU" sz="3200" dirty="0" smtClean="0">
                <a:solidFill>
                  <a:schemeClr val="bg1"/>
                </a:solidFill>
              </a:rPr>
              <a:t> на курс </a:t>
            </a:r>
            <a:r>
              <a:rPr lang="ru-RU" sz="3200" dirty="0" err="1" smtClean="0">
                <a:solidFill>
                  <a:schemeClr val="bg1"/>
                </a:solidFill>
              </a:rPr>
              <a:t>лікування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28992" y="3357562"/>
            <a:ext cx="5715008" cy="3500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лікували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варварськими</a:t>
            </a:r>
            <a:r>
              <a:rPr lang="ru-RU" sz="3200" dirty="0" smtClean="0">
                <a:solidFill>
                  <a:schemeClr val="bg1"/>
                </a:solidFill>
              </a:rPr>
              <a:t> методами, в тому </a:t>
            </a:r>
            <a:r>
              <a:rPr lang="ru-RU" sz="3200" dirty="0" err="1" smtClean="0">
                <a:solidFill>
                  <a:schemeClr val="bg1"/>
                </a:solidFill>
              </a:rPr>
              <a:t>числі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електрошоком</a:t>
            </a:r>
            <a:r>
              <a:rPr lang="ru-RU" sz="3200" dirty="0" smtClean="0">
                <a:solidFill>
                  <a:schemeClr val="bg1"/>
                </a:solidFill>
              </a:rPr>
              <a:t>. Повернувшись </a:t>
            </a:r>
            <a:r>
              <a:rPr lang="ru-RU" sz="3200" dirty="0" err="1" smtClean="0">
                <a:solidFill>
                  <a:schemeClr val="bg1"/>
                </a:solidFill>
              </a:rPr>
              <a:t>звідти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спробував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жити</a:t>
            </a:r>
            <a:r>
              <a:rPr lang="ru-RU" sz="3200" dirty="0" smtClean="0">
                <a:solidFill>
                  <a:schemeClr val="bg1"/>
                </a:solidFill>
              </a:rPr>
              <a:t> як </a:t>
            </a:r>
            <a:r>
              <a:rPr lang="ru-RU" sz="3200" dirty="0" err="1" smtClean="0">
                <a:solidFill>
                  <a:schemeClr val="bg1"/>
                </a:solidFill>
              </a:rPr>
              <a:t>усі</a:t>
            </a:r>
            <a:r>
              <a:rPr lang="ru-RU" sz="3200" dirty="0" smtClean="0">
                <a:solidFill>
                  <a:schemeClr val="bg1"/>
                </a:solidFill>
              </a:rPr>
              <a:t> — </a:t>
            </a:r>
            <a:r>
              <a:rPr lang="ru-RU" sz="3200" dirty="0" err="1" smtClean="0">
                <a:solidFill>
                  <a:schemeClr val="bg1"/>
                </a:solidFill>
              </a:rPr>
              <a:t>навчатися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здобути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фах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все </a:t>
            </a:r>
            <a:r>
              <a:rPr lang="ru-RU" sz="3200" dirty="0" err="1" smtClean="0">
                <a:solidFill>
                  <a:schemeClr val="bg1"/>
                </a:solidFill>
              </a:rPr>
              <a:t>даремно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858248" y="6572272"/>
            <a:ext cx="28575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3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7929618" cy="36433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3200" dirty="0" smtClean="0">
                <a:solidFill>
                  <a:schemeClr val="bg1"/>
                </a:solidFill>
              </a:rPr>
              <a:t>Через </a:t>
            </a:r>
            <a:r>
              <a:rPr lang="ru-RU" sz="3200" dirty="0" err="1" smtClean="0">
                <a:solidFill>
                  <a:schemeClr val="bg1"/>
                </a:solidFill>
              </a:rPr>
              <a:t>рік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примкнув до </a:t>
            </a:r>
            <a:r>
              <a:rPr lang="ru-RU" sz="3200" dirty="0" err="1" smtClean="0">
                <a:solidFill>
                  <a:schemeClr val="bg1"/>
                </a:solidFill>
              </a:rPr>
              <a:t>руху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аматорського</a:t>
            </a:r>
            <a:r>
              <a:rPr lang="ru-RU" sz="3200" dirty="0" smtClean="0">
                <a:solidFill>
                  <a:schemeClr val="bg1"/>
                </a:solidFill>
              </a:rPr>
              <a:t> театру, </a:t>
            </a:r>
            <a:r>
              <a:rPr lang="ru-RU" sz="3200" dirty="0" err="1" smtClean="0">
                <a:solidFill>
                  <a:schemeClr val="bg1"/>
                </a:solidFill>
              </a:rPr>
              <a:t>який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Бразилії</a:t>
            </a:r>
            <a:r>
              <a:rPr lang="ru-RU" sz="3200" dirty="0" smtClean="0">
                <a:solidFill>
                  <a:schemeClr val="bg1"/>
                </a:solidFill>
              </a:rPr>
              <a:t> 60-х </a:t>
            </a:r>
            <a:r>
              <a:rPr lang="ru-RU" sz="3200" dirty="0" err="1" smtClean="0">
                <a:solidFill>
                  <a:schemeClr val="bg1"/>
                </a:solidFill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</a:rPr>
              <a:t> став </a:t>
            </a:r>
            <a:r>
              <a:rPr lang="ru-RU" sz="3200" dirty="0" err="1" smtClean="0">
                <a:solidFill>
                  <a:schemeClr val="bg1"/>
                </a:solidFill>
              </a:rPr>
              <a:t>масовим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явищем</a:t>
            </a:r>
            <a:r>
              <a:rPr lang="ru-RU" sz="3200" dirty="0" smtClean="0">
                <a:solidFill>
                  <a:schemeClr val="bg1"/>
                </a:solidFill>
              </a:rPr>
              <a:t> - не </a:t>
            </a:r>
            <a:r>
              <a:rPr lang="ru-RU" sz="3200" dirty="0" err="1" smtClean="0">
                <a:solidFill>
                  <a:schemeClr val="bg1"/>
                </a:solidFill>
              </a:rPr>
              <a:t>тільки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явищем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мистецтва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соціального</a:t>
            </a:r>
            <a:r>
              <a:rPr lang="ru-RU" sz="3200" dirty="0" smtClean="0">
                <a:solidFill>
                  <a:schemeClr val="bg1"/>
                </a:solidFill>
              </a:rPr>
              <a:t> протесту. </a:t>
            </a:r>
            <a:r>
              <a:rPr lang="ru-RU" sz="3200" dirty="0" err="1" smtClean="0">
                <a:solidFill>
                  <a:schemeClr val="bg1"/>
                </a:solidFill>
              </a:rPr>
              <a:t>Театрально-протестна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активність</a:t>
            </a:r>
            <a:r>
              <a:rPr lang="ru-RU" sz="3200" dirty="0" smtClean="0">
                <a:solidFill>
                  <a:schemeClr val="bg1"/>
                </a:solidFill>
              </a:rPr>
              <a:t> для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закінчилася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лікарні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звідки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знову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втік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безгрошів'я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змусило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знову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повернутися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додому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4117987"/>
            <a:ext cx="7929586" cy="2668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200" dirty="0" smtClean="0">
                <a:solidFill>
                  <a:schemeClr val="bg1"/>
                </a:solidFill>
              </a:rPr>
              <a:t> 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Після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третього</a:t>
            </a:r>
            <a:r>
              <a:rPr lang="ru-RU" sz="3200" dirty="0" smtClean="0">
                <a:solidFill>
                  <a:schemeClr val="bg1"/>
                </a:solidFill>
              </a:rPr>
              <a:t> курсу </a:t>
            </a:r>
            <a:r>
              <a:rPr lang="ru-RU" sz="3200" dirty="0" err="1" smtClean="0">
                <a:solidFill>
                  <a:schemeClr val="bg1"/>
                </a:solidFill>
              </a:rPr>
              <a:t>лікування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родина </a:t>
            </a:r>
            <a:r>
              <a:rPr lang="ru-RU" sz="3200" dirty="0" err="1" smtClean="0">
                <a:solidFill>
                  <a:schemeClr val="bg1"/>
                </a:solidFill>
              </a:rPr>
              <a:t>змирилася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тим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«нормальною» </a:t>
            </a:r>
            <a:r>
              <a:rPr lang="ru-RU" sz="3200" dirty="0" err="1" smtClean="0">
                <a:solidFill>
                  <a:schemeClr val="bg1"/>
                </a:solidFill>
              </a:rPr>
              <a:t>роботою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займатися</a:t>
            </a:r>
            <a:r>
              <a:rPr lang="ru-RU" sz="3200" dirty="0" smtClean="0">
                <a:solidFill>
                  <a:schemeClr val="bg1"/>
                </a:solidFill>
              </a:rPr>
              <a:t> не буде. Пауло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продовжував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займатися</a:t>
            </a:r>
            <a:r>
              <a:rPr lang="ru-RU" sz="3200" dirty="0" smtClean="0">
                <a:solidFill>
                  <a:schemeClr val="bg1"/>
                </a:solidFill>
              </a:rPr>
              <a:t> театром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журналістикою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0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14290"/>
            <a:ext cx="8215370" cy="22860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	У 1970 почав </a:t>
            </a:r>
            <a:r>
              <a:rPr lang="ru-RU" sz="2800" dirty="0" err="1" smtClean="0">
                <a:solidFill>
                  <a:schemeClr val="bg1"/>
                </a:solidFill>
              </a:rPr>
              <a:t>подорожувати</a:t>
            </a:r>
            <a:r>
              <a:rPr lang="ru-RU" sz="2800" dirty="0" smtClean="0">
                <a:solidFill>
                  <a:schemeClr val="bg1"/>
                </a:solidFill>
              </a:rPr>
              <a:t> по </a:t>
            </a:r>
            <a:r>
              <a:rPr lang="ru-RU" sz="2800" dirty="0" err="1" smtClean="0">
                <a:solidFill>
                  <a:schemeClr val="bg1"/>
                </a:solidFill>
              </a:rPr>
              <a:t>Мексиці</a:t>
            </a:r>
            <a:r>
              <a:rPr lang="ru-RU" sz="2800" dirty="0" smtClean="0">
                <a:solidFill>
                  <a:schemeClr val="bg1"/>
                </a:solidFill>
              </a:rPr>
              <a:t>, Перу, </a:t>
            </a:r>
            <a:r>
              <a:rPr lang="ru-RU" sz="2800" dirty="0" err="1" smtClean="0">
                <a:solidFill>
                  <a:schemeClr val="bg1"/>
                </a:solidFill>
              </a:rPr>
              <a:t>Болівії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Чилі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Європі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Північній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Африці</a:t>
            </a:r>
            <a:r>
              <a:rPr lang="ru-RU" sz="2800" dirty="0" smtClean="0">
                <a:solidFill>
                  <a:schemeClr val="bg1"/>
                </a:solidFill>
              </a:rPr>
              <a:t>. Повернувшись до </a:t>
            </a:r>
            <a:r>
              <a:rPr lang="ru-RU" sz="2800" dirty="0" err="1" smtClean="0">
                <a:solidFill>
                  <a:schemeClr val="bg1"/>
                </a:solidFill>
              </a:rPr>
              <a:t>Бразилії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пише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пісні</a:t>
            </a:r>
            <a:r>
              <a:rPr lang="ru-RU" sz="2800" dirty="0" smtClean="0">
                <a:solidFill>
                  <a:schemeClr val="bg1"/>
                </a:solidFill>
              </a:rPr>
              <a:t> для </a:t>
            </a:r>
            <a:r>
              <a:rPr lang="ru-RU" sz="28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відомих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бразильських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виконавців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2571744"/>
            <a:ext cx="5072098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800" dirty="0" smtClean="0">
                <a:solidFill>
                  <a:schemeClr val="bg1"/>
                </a:solidFill>
              </a:rPr>
              <a:t>Пізніше він об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uk-UA" sz="2800" dirty="0" smtClean="0">
                <a:solidFill>
                  <a:schemeClr val="bg1"/>
                </a:solidFill>
              </a:rPr>
              <a:t>єднав сили з рок-зіркою </a:t>
            </a:r>
            <a:r>
              <a:rPr lang="uk-UA" sz="2800" dirty="0" err="1" smtClean="0">
                <a:solidFill>
                  <a:schemeClr val="bg1"/>
                </a:solidFill>
              </a:rPr>
              <a:t>Раулем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Сейшасом</a:t>
            </a:r>
            <a:r>
              <a:rPr lang="uk-UA" sz="2800" dirty="0" smtClean="0">
                <a:solidFill>
                  <a:schemeClr val="bg1"/>
                </a:solidFill>
              </a:rPr>
              <a:t>. Разом вони написали   120 пісень,  </a:t>
            </a:r>
            <a:r>
              <a:rPr lang="uk-UA" sz="2800" dirty="0" err="1" smtClean="0">
                <a:solidFill>
                  <a:schemeClr val="bg1"/>
                </a:solidFill>
              </a:rPr>
              <a:t>революціонували</a:t>
            </a:r>
            <a:r>
              <a:rPr lang="uk-UA" sz="2800" dirty="0" smtClean="0">
                <a:solidFill>
                  <a:schemeClr val="bg1"/>
                </a:solidFill>
              </a:rPr>
              <a:t>  бразильську рок-музику; деякі з тих пісень – хіти і сьогодні.</a:t>
            </a:r>
            <a:endParaRPr lang="ru-RU" sz="2800" dirty="0"/>
          </a:p>
        </p:txBody>
      </p:sp>
      <p:pic>
        <p:nvPicPr>
          <p:cNvPr id="7" name="Picture 2" descr="https://encrypted-tbn0.gstatic.com/images?q=tbn:ANd9GcQg6xpXlFZym1et7rrQY0FAje_2lhZWCvYZutyDZE2kuRPFFcj4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000528" cy="25670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5774312"/>
            <a:ext cx="155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err="1" smtClean="0">
                <a:solidFill>
                  <a:schemeClr val="bg1"/>
                </a:solidFill>
              </a:rPr>
              <a:t>Рауль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Сейшас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3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50720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smtClean="0"/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Проте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влада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звернула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увагу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підривну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їхньої</a:t>
            </a:r>
            <a:r>
              <a:rPr lang="ru-RU" sz="3000" dirty="0" smtClean="0">
                <a:solidFill>
                  <a:schemeClr val="bg1"/>
                </a:solidFill>
              </a:rPr>
              <a:t> точки </a:t>
            </a:r>
            <a:r>
              <a:rPr lang="ru-RU" sz="3000" dirty="0" err="1" smtClean="0">
                <a:solidFill>
                  <a:schemeClr val="bg1"/>
                </a:solidFill>
              </a:rPr>
              <a:t>зору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діяльність</a:t>
            </a:r>
            <a:r>
              <a:rPr lang="ru-RU" sz="3000" dirty="0" smtClean="0">
                <a:solidFill>
                  <a:schemeClr val="bg1"/>
                </a:solidFill>
              </a:rPr>
              <a:t> тандему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заарештувала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обох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дисидентів</a:t>
            </a:r>
            <a:r>
              <a:rPr lang="ru-RU" sz="3000" dirty="0" smtClean="0">
                <a:solidFill>
                  <a:schemeClr val="bg1"/>
                </a:solidFill>
              </a:rPr>
              <a:t>».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1472" y="4017961"/>
            <a:ext cx="8186766" cy="2697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3000" dirty="0" smtClean="0">
                <a:solidFill>
                  <a:schemeClr val="bg1"/>
                </a:solidFill>
              </a:rPr>
              <a:t>	</a:t>
            </a:r>
            <a:r>
              <a:rPr lang="ru-RU" sz="3000" dirty="0" err="1" smtClean="0">
                <a:solidFill>
                  <a:schemeClr val="bg1"/>
                </a:solidFill>
              </a:rPr>
              <a:t>Відомо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також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під</a:t>
            </a:r>
            <a:r>
              <a:rPr lang="ru-RU" sz="3000" dirty="0" smtClean="0">
                <a:solidFill>
                  <a:schemeClr val="bg1"/>
                </a:solidFill>
              </a:rPr>
              <a:t> час </a:t>
            </a:r>
            <a:r>
              <a:rPr lang="ru-RU" sz="3000" dirty="0" err="1" smtClean="0">
                <a:solidFill>
                  <a:schemeClr val="bg1"/>
                </a:solidFill>
              </a:rPr>
              <a:t>перебування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в'язниці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Сейшаса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катували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Вийти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в'язниці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допомогло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минуле</a:t>
            </a:r>
            <a:r>
              <a:rPr lang="ru-RU" sz="3000" dirty="0" smtClean="0">
                <a:solidFill>
                  <a:schemeClr val="bg1"/>
                </a:solidFill>
              </a:rPr>
              <a:t>: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визнали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неосудним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бо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душевнохворим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відпустили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Users\АЛЛА\Pictures\коельо\Пауло-Коэльо-и-Рауль-Сейша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455065" cy="2500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57884" y="285749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>
                <a:solidFill>
                  <a:schemeClr val="bg1"/>
                </a:solidFill>
              </a:rPr>
              <a:t>Рауль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Сейшас</a:t>
            </a:r>
            <a:r>
              <a:rPr lang="uk-UA" i="1" dirty="0" smtClean="0">
                <a:solidFill>
                  <a:schemeClr val="bg1"/>
                </a:solidFill>
              </a:rPr>
              <a:t> (зліва) та </a:t>
            </a:r>
          </a:p>
          <a:p>
            <a:r>
              <a:rPr lang="uk-UA" i="1" dirty="0" err="1" smtClean="0">
                <a:solidFill>
                  <a:schemeClr val="bg1"/>
                </a:solidFill>
              </a:rPr>
              <a:t>Пауло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Коельо</a:t>
            </a:r>
            <a:r>
              <a:rPr lang="uk-UA" i="1" dirty="0" smtClean="0">
                <a:solidFill>
                  <a:schemeClr val="bg1"/>
                </a:solidFill>
              </a:rPr>
              <a:t> (справа)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1476</TotalTime>
  <Words>136</Words>
  <Application>Microsoft Office PowerPoint</Application>
  <PresentationFormat>Экран (4:3)</PresentationFormat>
  <Paragraphs>86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Пауло Коельо</vt:lpstr>
      <vt:lpstr>Зміст</vt:lpstr>
      <vt:lpstr>Біографія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Бібліографія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Особливості творчості Коельо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Використані джерела</vt:lpstr>
      <vt:lpstr>Слайд 33</vt:lpstr>
      <vt:lpstr>Дякую за увагу!!!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Пауло Коельо</dc:title>
  <dc:subject>життєвий і творчий шлях</dc:subject>
  <dc:creator>АЛЛА</dc:creator>
  <cp:lastModifiedBy>АЛЛА</cp:lastModifiedBy>
  <cp:revision>135</cp:revision>
  <dcterms:created xsi:type="dcterms:W3CDTF">2013-03-24T13:08:12Z</dcterms:created>
  <dcterms:modified xsi:type="dcterms:W3CDTF">2013-04-01T19:52:48Z</dcterms:modified>
  <cp:category>література</cp:category>
  <dc:language>українська</dc:language>
</cp:coreProperties>
</file>