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57" r:id="rId5"/>
    <p:sldId id="266" r:id="rId6"/>
    <p:sldId id="281" r:id="rId7"/>
    <p:sldId id="282" r:id="rId8"/>
    <p:sldId id="283" r:id="rId9"/>
    <p:sldId id="265" r:id="rId10"/>
    <p:sldId id="267" r:id="rId11"/>
    <p:sldId id="268" r:id="rId12"/>
    <p:sldId id="269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243152"/>
          </a:xfrm>
        </p:spPr>
        <p:txBody>
          <a:bodyPr>
            <a:normAutofit fontScale="90000"/>
          </a:bodyPr>
          <a:lstStyle/>
          <a:p>
            <a:r>
              <a:rPr lang="uk-UA" sz="6700" b="1" i="1" dirty="0" smtClean="0">
                <a:solidFill>
                  <a:schemeClr val="bg1"/>
                </a:solidFill>
                <a:latin typeface="Postmodern One" pitchFamily="2" charset="0"/>
              </a:rPr>
              <a:t>Постмодернізм</a:t>
            </a:r>
            <a:br>
              <a:rPr lang="uk-UA" sz="6700" b="1" i="1" dirty="0" smtClean="0">
                <a:solidFill>
                  <a:schemeClr val="bg1"/>
                </a:solidFill>
                <a:latin typeface="Postmodern One" pitchFamily="2" charset="0"/>
              </a:rPr>
            </a:br>
            <a:r>
              <a:rPr lang="uk-UA" sz="4800" b="1" i="1" dirty="0" smtClean="0">
                <a:solidFill>
                  <a:schemeClr val="bg1"/>
                </a:solidFill>
                <a:latin typeface="Postmodern One" pitchFamily="2" charset="0"/>
              </a:rPr>
              <a:t>Найвідоміші </a:t>
            </a:r>
            <a:r>
              <a:rPr lang="uk-UA" sz="4800" b="1" i="1" dirty="0" smtClean="0">
                <a:solidFill>
                  <a:schemeClr val="bg1"/>
                </a:solidFill>
                <a:latin typeface="Postmodern One" pitchFamily="2" charset="0"/>
              </a:rPr>
              <a:t>представники </a:t>
            </a:r>
            <a:r>
              <a:rPr lang="uk-UA" sz="4800" b="1" i="1" smtClean="0">
                <a:solidFill>
                  <a:schemeClr val="bg1"/>
                </a:solidFill>
                <a:latin typeface="Postmodern One" pitchFamily="2" charset="0"/>
              </a:rPr>
              <a:t/>
            </a:r>
            <a:br>
              <a:rPr lang="uk-UA" sz="4800" b="1" i="1" smtClean="0">
                <a:solidFill>
                  <a:schemeClr val="bg1"/>
                </a:solidFill>
                <a:latin typeface="Postmodern One" pitchFamily="2" charset="0"/>
              </a:rPr>
            </a:br>
            <a:r>
              <a:rPr lang="uk-UA" sz="4800" b="1" i="1" smtClean="0">
                <a:solidFill>
                  <a:schemeClr val="bg1"/>
                </a:solidFill>
                <a:latin typeface="Postmodern One" pitchFamily="2" charset="0"/>
              </a:rPr>
              <a:t>літератури </a:t>
            </a:r>
            <a:r>
              <a:rPr lang="uk-UA" sz="4800" b="1" i="1" smtClean="0">
                <a:solidFill>
                  <a:schemeClr val="bg1"/>
                </a:solidFill>
                <a:latin typeface="Postmodern One" pitchFamily="2" charset="0"/>
              </a:rPr>
              <a:t>постмодернізму</a:t>
            </a:r>
            <a:endParaRPr lang="ru-RU" sz="4800" b="1" i="1" dirty="0">
              <a:solidFill>
                <a:schemeClr val="bg1"/>
              </a:solidFill>
              <a:latin typeface="Postmodern One" pitchFamily="2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1142976" y="4214818"/>
            <a:ext cx="7772400" cy="2243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Виконали:</a:t>
            </a:r>
            <a:endParaRPr kumimoji="0" lang="uk-UA" sz="32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учениці 11-а класу</a:t>
            </a:r>
            <a:endParaRPr lang="en-US" sz="3200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i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Гребінківської</a:t>
            </a:r>
            <a:r>
              <a:rPr lang="uk-UA" sz="32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3200" i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гімнізії</a:t>
            </a:r>
            <a:endParaRPr lang="uk-UA" sz="3200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Задорожна Марина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Христиченко</a:t>
            </a:r>
            <a:r>
              <a:rPr kumimoji="0" lang="uk-UA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Ірина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Мілан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Кундера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5472122" cy="4625989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Мілан </a:t>
            </a:r>
            <a:r>
              <a:rPr lang="uk-UA" b="1" dirty="0" err="1" smtClean="0">
                <a:solidFill>
                  <a:schemeClr val="bg1"/>
                </a:solidFill>
              </a:rPr>
              <a:t>Кундера</a:t>
            </a:r>
            <a:r>
              <a:rPr lang="uk-UA" b="1" dirty="0" smtClean="0">
                <a:solidFill>
                  <a:schemeClr val="bg1"/>
                </a:solidFill>
              </a:rPr>
              <a:t> (нар. 1929 р.) — всесвітньо відомий чесько-французький письменник, народився в м. Брно (Чехословаччина, тепер Чехія).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Із середини 1950-х років стає знаменитістю: пише літературні статті, які бурхливо обговорюються, захищає авангардну поезію.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irc_mi" descr="http://bm.img.com.ua/berlin/storage/news/orig/b/ac/34eb10acc1bc08306b99b168d7432acb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714488"/>
            <a:ext cx="3143272" cy="378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571480"/>
            <a:ext cx="5286412" cy="5857916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У 1982 р. </a:t>
            </a:r>
            <a:r>
              <a:rPr lang="uk-UA" b="1" dirty="0" err="1" smtClean="0">
                <a:solidFill>
                  <a:schemeClr val="bg1"/>
                </a:solidFill>
              </a:rPr>
              <a:t>Кундера</a:t>
            </a:r>
            <a:r>
              <a:rPr lang="uk-UA" b="1" dirty="0" smtClean="0">
                <a:solidFill>
                  <a:schemeClr val="bg1"/>
                </a:solidFill>
              </a:rPr>
              <a:t> закінчив свій найвідоміший роман «Нестерпна легкість буття» про трагічну долю подружжя чехів, яке в 1968 р., рятуючись від радянської окупації, емігрувало до Швейцарії.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У 1988 р. за цим романом Ф. </a:t>
            </a:r>
            <a:r>
              <a:rPr lang="uk-UA" b="1" dirty="0" err="1" smtClean="0">
                <a:solidFill>
                  <a:schemeClr val="bg1"/>
                </a:solidFill>
              </a:rPr>
              <a:t>Кауфман</a:t>
            </a:r>
            <a:r>
              <a:rPr lang="uk-UA" b="1" dirty="0" smtClean="0">
                <a:solidFill>
                  <a:schemeClr val="bg1"/>
                </a:solidFill>
              </a:rPr>
              <a:t> зняв фільм, і письменник здобув світову славу.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irc_mi" descr="http://toloka.hurtom.com/photos/11053122361929898_f0_0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71546"/>
            <a:ext cx="3357586" cy="4500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5572164" cy="6000768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Основна заслуга </a:t>
            </a:r>
            <a:r>
              <a:rPr lang="uk-UA" b="1" dirty="0" err="1" smtClean="0">
                <a:solidFill>
                  <a:schemeClr val="bg1"/>
                </a:solidFill>
              </a:rPr>
              <a:t>Кундера</a:t>
            </a:r>
            <a:r>
              <a:rPr lang="uk-UA" b="1" dirty="0" smtClean="0">
                <a:solidFill>
                  <a:schemeClr val="bg1"/>
                </a:solidFill>
              </a:rPr>
              <a:t> в тому, що він створив новий, оригінальний тип роману, у якому поєднав європейську філософію XX ст. з художніми здобутками сучасної модерністської літератури.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1.bp.blogspot.com/_1oeI_YTvkMU/R49BmqtRFuI/AAAAAAAAEKE/GF8nbQqVRL0/s400/kundera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5518" y="3071810"/>
            <a:ext cx="3124200" cy="23431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chemeClr val="bg1"/>
                </a:solidFill>
              </a:rPr>
              <a:t>Річард</a:t>
            </a:r>
            <a:r>
              <a:rPr lang="uk-UA" b="1" dirty="0" smtClean="0">
                <a:solidFill>
                  <a:schemeClr val="bg1"/>
                </a:solidFill>
              </a:rPr>
              <a:t> Девід Бах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357298"/>
            <a:ext cx="6000760" cy="6072230"/>
          </a:xfrm>
        </p:spPr>
        <p:txBody>
          <a:bodyPr/>
          <a:lstStyle/>
          <a:p>
            <a:r>
              <a:rPr lang="uk-UA" b="1" dirty="0" err="1" smtClean="0">
                <a:solidFill>
                  <a:schemeClr val="bg1"/>
                </a:solidFill>
              </a:rPr>
              <a:t>Річард</a:t>
            </a:r>
            <a:r>
              <a:rPr lang="uk-UA" b="1" dirty="0" smtClean="0">
                <a:solidFill>
                  <a:schemeClr val="bg1"/>
                </a:solidFill>
              </a:rPr>
              <a:t> Девід Бах (нар. 1936 р.) — американський письменник, філософ, публіцист, народився в м. </a:t>
            </a:r>
            <a:r>
              <a:rPr lang="uk-UA" b="1" dirty="0" err="1" smtClean="0">
                <a:solidFill>
                  <a:schemeClr val="bg1"/>
                </a:solidFill>
              </a:rPr>
              <a:t>Оук-Парку</a:t>
            </a:r>
            <a:r>
              <a:rPr lang="uk-UA" b="1" dirty="0" smtClean="0">
                <a:solidFill>
                  <a:schemeClr val="bg1"/>
                </a:solidFill>
              </a:rPr>
              <a:t>, штат Іллінойс.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www.100bestbooks.ru/pictures/autors/Richard_Bah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85860"/>
            <a:ext cx="3000396" cy="471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5257808" cy="5768997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Найвідоміший твір письменника повість-притча «Чайка на ймення Джонатан </a:t>
            </a:r>
            <a:r>
              <a:rPr lang="uk-UA" b="1" dirty="0" err="1" smtClean="0">
                <a:solidFill>
                  <a:schemeClr val="bg1"/>
                </a:solidFill>
              </a:rPr>
              <a:t>Лівінгстон</a:t>
            </a:r>
            <a:r>
              <a:rPr lang="uk-UA" b="1" dirty="0" smtClean="0">
                <a:solidFill>
                  <a:schemeClr val="bg1"/>
                </a:solidFill>
              </a:rPr>
              <a:t>» (1970) про чайку, що вчилася літати й по-справжньому жити, оволодівала нелегким мистецтвом самовдосконалення та самопожертви.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/>
          </a:p>
        </p:txBody>
      </p:sp>
      <p:pic>
        <p:nvPicPr>
          <p:cNvPr id="4" name="irc_mi" descr="http://upload.wikimedia.org/wikipedia/uk/f/f5/Jonathan_Livingston_Seagull_%D1%83%D0%BA%D1%80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72132" y="857232"/>
            <a:ext cx="3286148" cy="4500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Пауло </a:t>
            </a:r>
            <a:r>
              <a:rPr lang="ru-RU" b="1" dirty="0" err="1" smtClean="0">
                <a:solidFill>
                  <a:schemeClr val="bg1"/>
                </a:solidFill>
              </a:rPr>
              <a:t>Коельо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214422"/>
            <a:ext cx="5643602" cy="56435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Пауло </a:t>
            </a:r>
            <a:r>
              <a:rPr lang="ru-RU" b="1" dirty="0" err="1" smtClean="0">
                <a:solidFill>
                  <a:schemeClr val="bg1"/>
                </a:solidFill>
              </a:rPr>
              <a:t>Коельо</a:t>
            </a:r>
            <a:r>
              <a:rPr lang="ru-RU" b="1" dirty="0" smtClean="0">
                <a:solidFill>
                  <a:schemeClr val="bg1"/>
                </a:solidFill>
              </a:rPr>
              <a:t> (нар. 1947 р.) </a:t>
            </a:r>
            <a:r>
              <a:rPr lang="ru-RU" b="1" dirty="0" err="1" smtClean="0">
                <a:solidFill>
                  <a:schemeClr val="bg1"/>
                </a:solidFill>
              </a:rPr>
              <a:t>відомийбразильськийписьменник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поет.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Опублікував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цілому</a:t>
            </a:r>
            <a:r>
              <a:rPr lang="ru-RU" b="1" dirty="0" smtClean="0">
                <a:solidFill>
                  <a:schemeClr val="bg1"/>
                </a:solidFill>
              </a:rPr>
              <a:t> 18 книг - </a:t>
            </a:r>
            <a:r>
              <a:rPr lang="ru-RU" b="1" dirty="0" err="1" smtClean="0">
                <a:solidFill>
                  <a:schemeClr val="bg1"/>
                </a:solidFill>
              </a:rPr>
              <a:t>романи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коментовані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антології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збірники</a:t>
            </a:r>
            <a:r>
              <a:rPr lang="ru-RU" b="1" dirty="0" smtClean="0">
                <a:solidFill>
                  <a:schemeClr val="bg1"/>
                </a:solidFill>
              </a:rPr>
              <a:t> коротких </a:t>
            </a:r>
            <a:r>
              <a:rPr lang="ru-RU" b="1" dirty="0" err="1" smtClean="0">
                <a:solidFill>
                  <a:schemeClr val="bg1"/>
                </a:solidFill>
              </a:rPr>
              <a:t>розповідей-притч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irc_mi" descr="http://shoyher.narod.ru/Portret/Koelopaulo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3052793" cy="39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6257940" cy="5840435"/>
          </a:xfrm>
        </p:spPr>
        <p:txBody>
          <a:bodyPr>
            <a:normAutofit fontScale="92500"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Прославився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після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видання</a:t>
            </a:r>
            <a:r>
              <a:rPr lang="ru-RU" b="1" dirty="0" smtClean="0">
                <a:solidFill>
                  <a:schemeClr val="bg1"/>
                </a:solidFill>
              </a:rPr>
              <a:t> роману «</a:t>
            </a:r>
            <a:r>
              <a:rPr lang="ru-RU" b="1" dirty="0" err="1" smtClean="0">
                <a:solidFill>
                  <a:schemeClr val="bg1"/>
                </a:solidFill>
              </a:rPr>
              <a:t>Алхімік</a:t>
            </a:r>
            <a:r>
              <a:rPr lang="ru-RU" b="1" dirty="0" smtClean="0">
                <a:solidFill>
                  <a:schemeClr val="bg1"/>
                </a:solidFill>
              </a:rPr>
              <a:t>» (1988), </a:t>
            </a:r>
            <a:r>
              <a:rPr lang="ru-RU" b="1" dirty="0" err="1" smtClean="0">
                <a:solidFill>
                  <a:schemeClr val="bg1"/>
                </a:solidFill>
              </a:rPr>
              <a:t>який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довго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залишався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першій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десятці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бестселерів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Це</a:t>
            </a:r>
            <a:r>
              <a:rPr lang="ru-RU" b="1" dirty="0" smtClean="0">
                <a:solidFill>
                  <a:schemeClr val="bg1"/>
                </a:solidFill>
              </a:rPr>
              <a:t> книжка про </a:t>
            </a:r>
            <a:r>
              <a:rPr lang="ru-RU" b="1" dirty="0" err="1" smtClean="0">
                <a:solidFill>
                  <a:schemeClr val="bg1"/>
                </a:solidFill>
              </a:rPr>
              <a:t>пошук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сенсу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життя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про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труднощі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що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виникають</a:t>
            </a:r>
            <a:r>
              <a:rPr lang="ru-RU" b="1" dirty="0" smtClean="0">
                <a:solidFill>
                  <a:schemeClr val="bg1"/>
                </a:solidFill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</a:rPr>
              <a:t>житті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людини</a:t>
            </a:r>
            <a:r>
              <a:rPr lang="ru-RU" b="1" dirty="0" smtClean="0">
                <a:solidFill>
                  <a:schemeClr val="bg1"/>
                </a:solidFill>
              </a:rPr>
              <a:t>, яка </a:t>
            </a:r>
            <a:r>
              <a:rPr lang="ru-RU" b="1" dirty="0" err="1" smtClean="0">
                <a:solidFill>
                  <a:schemeClr val="bg1"/>
                </a:solidFill>
              </a:rPr>
              <a:t>замислюється</a:t>
            </a:r>
            <a:r>
              <a:rPr lang="ru-RU" b="1" dirty="0" smtClean="0">
                <a:solidFill>
                  <a:schemeClr val="bg1"/>
                </a:solidFill>
              </a:rPr>
              <a:t> про </a:t>
            </a:r>
            <a:r>
              <a:rPr lang="ru-RU" b="1" dirty="0" err="1" smtClean="0">
                <a:solidFill>
                  <a:schemeClr val="bg1"/>
                </a:solidFill>
              </a:rPr>
              <a:t>своє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призначення</a:t>
            </a:r>
            <a:r>
              <a:rPr lang="ru-RU" b="1" dirty="0" smtClean="0">
                <a:solidFill>
                  <a:schemeClr val="bg1"/>
                </a:solidFill>
              </a:rPr>
              <a:t>. Роман учить тому, </a:t>
            </a:r>
            <a:r>
              <a:rPr lang="ru-RU" b="1" dirty="0" err="1" smtClean="0">
                <a:solidFill>
                  <a:schemeClr val="bg1"/>
                </a:solidFill>
              </a:rPr>
              <a:t>що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ніколи</a:t>
            </a:r>
            <a:r>
              <a:rPr lang="ru-RU" b="1" dirty="0" smtClean="0">
                <a:solidFill>
                  <a:schemeClr val="bg1"/>
                </a:solidFill>
              </a:rPr>
              <a:t> не треба </a:t>
            </a:r>
            <a:r>
              <a:rPr lang="ru-RU" b="1" dirty="0" err="1" smtClean="0">
                <a:solidFill>
                  <a:schemeClr val="bg1"/>
                </a:solidFill>
              </a:rPr>
              <a:t>впадати</a:t>
            </a:r>
            <a:r>
              <a:rPr lang="ru-RU" b="1" dirty="0" smtClean="0">
                <a:solidFill>
                  <a:schemeClr val="bg1"/>
                </a:solidFill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</a:rPr>
              <a:t>відчай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потрібно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дослухатися</a:t>
            </a:r>
            <a:r>
              <a:rPr lang="ru-RU" b="1" dirty="0" smtClean="0">
                <a:solidFill>
                  <a:schemeClr val="bg1"/>
                </a:solidFill>
              </a:rPr>
              <a:t> до </a:t>
            </a:r>
            <a:r>
              <a:rPr lang="ru-RU" b="1" dirty="0" err="1" smtClean="0">
                <a:solidFill>
                  <a:schemeClr val="bg1"/>
                </a:solidFill>
              </a:rPr>
              <a:t>свого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внутрішнього</a:t>
            </a:r>
            <a:r>
              <a:rPr lang="ru-RU" b="1" dirty="0" smtClean="0">
                <a:solidFill>
                  <a:schemeClr val="bg1"/>
                </a:solidFill>
              </a:rPr>
              <a:t> голосу та </a:t>
            </a:r>
            <a:r>
              <a:rPr lang="ru-RU" b="1" dirty="0" err="1" smtClean="0">
                <a:solidFill>
                  <a:schemeClr val="bg1"/>
                </a:solidFill>
              </a:rPr>
              <a:t>вірити</a:t>
            </a:r>
            <a:r>
              <a:rPr lang="ru-RU" b="1" dirty="0" smtClean="0">
                <a:solidFill>
                  <a:schemeClr val="bg1"/>
                </a:solidFill>
              </a:rPr>
              <a:t> в себе.</a:t>
            </a:r>
          </a:p>
          <a:p>
            <a:endParaRPr lang="ru-RU" dirty="0"/>
          </a:p>
        </p:txBody>
      </p:sp>
      <p:pic>
        <p:nvPicPr>
          <p:cNvPr id="4" name="irc_mi" descr="http://booklya.com.ua/files/books/7598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214422"/>
            <a:ext cx="2428892" cy="3752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Італо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Кальвіно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5543560" cy="4554551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</a:rPr>
              <a:t>Італо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Кальвіно</a:t>
            </a:r>
            <a:r>
              <a:rPr lang="ru-RU" b="1" dirty="0" smtClean="0">
                <a:solidFill>
                  <a:schemeClr val="bg1"/>
                </a:solidFill>
              </a:rPr>
              <a:t> (1923-1985) </a:t>
            </a:r>
            <a:r>
              <a:rPr lang="ru-RU" b="1" dirty="0" err="1" smtClean="0">
                <a:solidFill>
                  <a:schemeClr val="bg1"/>
                </a:solidFill>
              </a:rPr>
              <a:t>італійський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письменник</a:t>
            </a:r>
            <a:r>
              <a:rPr lang="ru-RU" b="1" dirty="0" smtClean="0">
                <a:solidFill>
                  <a:schemeClr val="bg1"/>
                </a:solidFill>
              </a:rPr>
              <a:t>, критик, </a:t>
            </a:r>
            <a:r>
              <a:rPr lang="ru-RU" b="1" dirty="0" err="1" smtClean="0">
                <a:solidFill>
                  <a:schemeClr val="bg1"/>
                </a:solidFill>
              </a:rPr>
              <a:t>багатогранна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особистість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irc_mi" descr="http://img15.nnm.me/4/e/3/6/2/77ca4a02f17101aca4fb4e47b30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500174"/>
            <a:ext cx="2986088" cy="4357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5614998" cy="6572272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Усі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інтереси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обумовили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своєрідність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b="1" dirty="0" err="1" smtClean="0">
                <a:solidFill>
                  <a:schemeClr val="bg1"/>
                </a:solidFill>
              </a:rPr>
              <a:t>його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творів</a:t>
            </a:r>
            <a:r>
              <a:rPr lang="ru-RU" b="1" dirty="0" smtClean="0">
                <a:solidFill>
                  <a:schemeClr val="bg1"/>
                </a:solidFill>
              </a:rPr>
              <a:t>, одним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яких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є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відомий</a:t>
            </a:r>
            <a:r>
              <a:rPr lang="ru-RU" b="1" dirty="0" smtClean="0">
                <a:solidFill>
                  <a:schemeClr val="bg1"/>
                </a:solidFill>
              </a:rPr>
              <a:t> роман «</a:t>
            </a:r>
            <a:r>
              <a:rPr lang="ru-RU" b="1" dirty="0" err="1" smtClean="0">
                <a:solidFill>
                  <a:schemeClr val="bg1"/>
                </a:solidFill>
              </a:rPr>
              <a:t>Якщо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мандрівець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однієї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зимової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ночі</a:t>
            </a:r>
            <a:r>
              <a:rPr lang="ru-RU" b="1" dirty="0" smtClean="0">
                <a:solidFill>
                  <a:schemeClr val="bg1"/>
                </a:solidFill>
              </a:rPr>
              <a:t>...» (1979). Головна тема </a:t>
            </a:r>
            <a:r>
              <a:rPr lang="ru-RU" b="1" dirty="0" err="1" smtClean="0">
                <a:solidFill>
                  <a:schemeClr val="bg1"/>
                </a:solidFill>
              </a:rPr>
              <a:t>твору</a:t>
            </a:r>
            <a:r>
              <a:rPr lang="ru-RU" b="1" dirty="0" smtClean="0">
                <a:solidFill>
                  <a:schemeClr val="bg1"/>
                </a:solidFill>
              </a:rPr>
              <a:t> роль </a:t>
            </a:r>
            <a:r>
              <a:rPr lang="ru-RU" b="1" dirty="0" err="1" smtClean="0">
                <a:solidFill>
                  <a:schemeClr val="bg1"/>
                </a:solidFill>
              </a:rPr>
              <a:t>літератури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житті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людства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відмінності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її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сприйнятті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b="1" dirty="0" err="1" smtClean="0">
                <a:solidFill>
                  <a:schemeClr val="bg1"/>
                </a:solidFill>
              </a:rPr>
              <a:t>різними</a:t>
            </a:r>
            <a:r>
              <a:rPr lang="ru-RU" b="1" dirty="0" smtClean="0">
                <a:solidFill>
                  <a:schemeClr val="bg1"/>
                </a:solidFill>
              </a:rPr>
              <a:t> людьми. Книжка </a:t>
            </a:r>
            <a:r>
              <a:rPr lang="ru-RU" b="1" dirty="0" err="1" smtClean="0">
                <a:solidFill>
                  <a:schemeClr val="bg1"/>
                </a:solidFill>
              </a:rPr>
              <a:t>насичена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алюзіями</a:t>
            </a:r>
            <a:r>
              <a:rPr lang="ru-RU" b="1" dirty="0" smtClean="0">
                <a:solidFill>
                  <a:schemeClr val="bg1"/>
                </a:solidFill>
              </a:rPr>
              <a:t>, як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належить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твору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літератури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постмодернізму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irc_mi" descr="http://anzlitlovers.files.wordpress.com/2011/05/if-on-a-winters-night-a-traveller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72198" y="785794"/>
            <a:ext cx="2857520" cy="4705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Харукі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Муракамі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071546"/>
            <a:ext cx="5472122" cy="5786454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</a:rPr>
              <a:t>Харукі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Муракамі</a:t>
            </a:r>
            <a:r>
              <a:rPr lang="ru-RU" b="1" dirty="0" smtClean="0">
                <a:solidFill>
                  <a:schemeClr val="bg1"/>
                </a:solidFill>
              </a:rPr>
              <a:t> (нар. 1949 р.) </a:t>
            </a:r>
            <a:r>
              <a:rPr lang="ru-RU" b="1" dirty="0" err="1" smtClean="0">
                <a:solidFill>
                  <a:schemeClr val="bg1"/>
                </a:solidFill>
              </a:rPr>
              <a:t>популярний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японський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письменник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перекладач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народився</a:t>
            </a:r>
            <a:r>
              <a:rPr lang="ru-RU" b="1" dirty="0" smtClean="0">
                <a:solidFill>
                  <a:schemeClr val="bg1"/>
                </a:solidFill>
              </a:rPr>
              <a:t> в м. </a:t>
            </a:r>
            <a:r>
              <a:rPr lang="ru-RU" b="1" dirty="0" err="1" smtClean="0">
                <a:solidFill>
                  <a:schemeClr val="bg1"/>
                </a:solidFill>
              </a:rPr>
              <a:t>Кіото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колишній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столиці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Японії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irc_mi" descr="http://www.livrosabertos.com.br/wp-content/uploads/2012/12/Haruki-Murakami2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14488"/>
            <a:ext cx="3143272" cy="4572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525963"/>
          </a:xfrm>
        </p:spPr>
        <p:txBody>
          <a:bodyPr>
            <a:noAutofit/>
          </a:bodyPr>
          <a:lstStyle/>
          <a:p>
            <a:r>
              <a:rPr lang="uk-UA" sz="4400" b="1" i="1" dirty="0" smtClean="0">
                <a:latin typeface="Myriad Pro Light" pitchFamily="34" charset="0"/>
                <a:ea typeface="Adobe Heiti Std R" pitchFamily="34" charset="-128"/>
              </a:rPr>
              <a:t>«Постмодернізм - це не </a:t>
            </a:r>
            <a:r>
              <a:rPr lang="uk-UA" sz="4400" b="1" i="1" dirty="0" err="1" smtClean="0">
                <a:latin typeface="Myriad Pro Light" pitchFamily="34" charset="0"/>
                <a:ea typeface="Adobe Heiti Std R" pitchFamily="34" charset="-128"/>
              </a:rPr>
              <a:t>хоронологічно</a:t>
            </a:r>
            <a:r>
              <a:rPr lang="uk-UA" sz="4400" b="1" i="1" dirty="0" smtClean="0">
                <a:latin typeface="Myriad Pro Light" pitchFamily="34" charset="0"/>
                <a:ea typeface="Adobe Heiti Std R" pitchFamily="34" charset="-128"/>
              </a:rPr>
              <a:t> фіксоване явище, а певний духовний стан... В цьому сенсі є правомірним твердження, що кожна доба має власний постмодернізм...»</a:t>
            </a:r>
          </a:p>
          <a:p>
            <a:pPr algn="r">
              <a:buNone/>
            </a:pPr>
            <a:r>
              <a:rPr lang="uk-UA" sz="4400" b="1" i="1" dirty="0" smtClean="0">
                <a:latin typeface="Myriad Pro Light" pitchFamily="34" charset="0"/>
                <a:ea typeface="Adobe Heiti Std R" pitchFamily="34" charset="-128"/>
              </a:rPr>
              <a:t>У. </a:t>
            </a:r>
            <a:r>
              <a:rPr lang="uk-UA" sz="4400" b="1" i="1" dirty="0" err="1" smtClean="0">
                <a:latin typeface="Myriad Pro Light" pitchFamily="34" charset="0"/>
                <a:ea typeface="Adobe Heiti Std R" pitchFamily="34" charset="-128"/>
              </a:rPr>
              <a:t>Еко</a:t>
            </a:r>
            <a:endParaRPr lang="ru-RU" sz="4400" b="1" i="1" dirty="0">
              <a:latin typeface="Myriad Pro Light" pitchFamily="34" charset="0"/>
              <a:ea typeface="Adobe Heiti Std R" pitchFamily="34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428604"/>
            <a:ext cx="5572164" cy="6215106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</a:rPr>
              <a:t>З-поміж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відомих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творів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Харукі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Муракамі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можна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виокремити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містичнийроман</a:t>
            </a:r>
            <a:r>
              <a:rPr lang="ru-RU" b="1" dirty="0" smtClean="0">
                <a:solidFill>
                  <a:schemeClr val="bg1"/>
                </a:solidFill>
              </a:rPr>
              <a:t> «</a:t>
            </a:r>
            <a:r>
              <a:rPr lang="ru-RU" b="1" dirty="0" err="1" smtClean="0">
                <a:solidFill>
                  <a:schemeClr val="bg1"/>
                </a:solidFill>
              </a:rPr>
              <a:t>Хроніки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Механічного</a:t>
            </a:r>
            <a:r>
              <a:rPr lang="ru-RU" b="1" dirty="0" smtClean="0">
                <a:solidFill>
                  <a:schemeClr val="bg1"/>
                </a:solidFill>
              </a:rPr>
              <a:t> Птаха» (1995).  </a:t>
            </a:r>
            <a:r>
              <a:rPr lang="ru-RU" b="1" dirty="0" err="1" smtClean="0">
                <a:solidFill>
                  <a:schemeClr val="bg1"/>
                </a:solidFill>
              </a:rPr>
              <a:t>Головний</a:t>
            </a:r>
            <a:r>
              <a:rPr lang="ru-RU" b="1" dirty="0" smtClean="0">
                <a:solidFill>
                  <a:schemeClr val="bg1"/>
                </a:solidFill>
              </a:rPr>
              <a:t> герой </a:t>
            </a:r>
            <a:r>
              <a:rPr lang="ru-RU" b="1" dirty="0" err="1" smtClean="0">
                <a:solidFill>
                  <a:schemeClr val="bg1"/>
                </a:solidFill>
              </a:rPr>
              <a:t>твору</a:t>
            </a:r>
            <a:r>
              <a:rPr lang="ru-RU" b="1" dirty="0" smtClean="0">
                <a:solidFill>
                  <a:schemeClr val="bg1"/>
                </a:solidFill>
              </a:rPr>
              <a:t> — </a:t>
            </a:r>
            <a:r>
              <a:rPr lang="ru-RU" b="1" dirty="0" err="1" smtClean="0">
                <a:solidFill>
                  <a:schemeClr val="bg1"/>
                </a:solidFill>
              </a:rPr>
              <a:t>людина</a:t>
            </a:r>
            <a:r>
              <a:rPr lang="ru-RU" b="1" dirty="0" smtClean="0">
                <a:solidFill>
                  <a:schemeClr val="bg1"/>
                </a:solidFill>
              </a:rPr>
              <a:t>, яка </a:t>
            </a:r>
            <a:r>
              <a:rPr lang="ru-RU" b="1" dirty="0" err="1" smtClean="0">
                <a:solidFill>
                  <a:schemeClr val="bg1"/>
                </a:solidFill>
              </a:rPr>
              <a:t>залишилася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наодинці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із</a:t>
            </a:r>
            <a:r>
              <a:rPr lang="ru-RU" b="1" dirty="0" smtClean="0">
                <a:solidFill>
                  <a:schemeClr val="bg1"/>
                </a:solidFill>
              </a:rPr>
              <a:t> собою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шукає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сенсу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життя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irc_mi" descr="http://www.soundbookshop.ru/images/book_68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8596" y="642918"/>
            <a:ext cx="2857520" cy="4572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Януш</a:t>
            </a:r>
            <a:r>
              <a:rPr lang="ru-RU" b="1" dirty="0" smtClean="0">
                <a:solidFill>
                  <a:schemeClr val="bg1"/>
                </a:solidFill>
              </a:rPr>
              <a:t> Леон </a:t>
            </a:r>
            <a:r>
              <a:rPr lang="ru-RU" b="1" dirty="0" err="1" smtClean="0">
                <a:solidFill>
                  <a:schemeClr val="bg1"/>
                </a:solidFill>
              </a:rPr>
              <a:t>Вишневський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829180" cy="4840303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</a:rPr>
              <a:t>Януш</a:t>
            </a:r>
            <a:r>
              <a:rPr lang="ru-RU" b="1" dirty="0" smtClean="0">
                <a:solidFill>
                  <a:schemeClr val="bg1"/>
                </a:solidFill>
              </a:rPr>
              <a:t> Леон </a:t>
            </a:r>
            <a:r>
              <a:rPr lang="ru-RU" b="1" dirty="0" err="1" smtClean="0">
                <a:solidFill>
                  <a:schemeClr val="bg1"/>
                </a:solidFill>
              </a:rPr>
              <a:t>Вишневський</a:t>
            </a:r>
            <a:r>
              <a:rPr lang="ru-RU" b="1" dirty="0" smtClean="0">
                <a:solidFill>
                  <a:schemeClr val="bg1"/>
                </a:solidFill>
              </a:rPr>
              <a:t> (нар. 1954 р.) один </a:t>
            </a:r>
            <a:r>
              <a:rPr lang="ru-RU" b="1" dirty="0" err="1" smtClean="0">
                <a:solidFill>
                  <a:schemeClr val="bg1"/>
                </a:solidFill>
              </a:rPr>
              <a:t>із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найпопулярніших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письменників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сучасної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Польщі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irc_mi" descr="http://img0.liveinternet.ru/images/attach/c/1/60/554/60554812_1277019559_jpg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428736"/>
            <a:ext cx="3286148" cy="50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Дебютував</a:t>
            </a:r>
            <a:r>
              <a:rPr lang="ru-RU" b="1" dirty="0" smtClean="0">
                <a:solidFill>
                  <a:schemeClr val="bg1"/>
                </a:solidFill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</a:rPr>
              <a:t>літературі</a:t>
            </a:r>
            <a:r>
              <a:rPr lang="ru-RU" b="1" dirty="0" smtClean="0">
                <a:solidFill>
                  <a:schemeClr val="bg1"/>
                </a:solidFill>
              </a:rPr>
              <a:t> романом «Ч» (2001), </a:t>
            </a:r>
            <a:r>
              <a:rPr lang="ru-RU" b="1" dirty="0" err="1" smtClean="0">
                <a:solidFill>
                  <a:schemeClr val="bg1"/>
                </a:solidFill>
              </a:rPr>
              <a:t>який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оповідає</a:t>
            </a:r>
            <a:r>
              <a:rPr lang="ru-RU" b="1" dirty="0" smtClean="0">
                <a:solidFill>
                  <a:schemeClr val="bg1"/>
                </a:solidFill>
              </a:rPr>
              <a:t> про </a:t>
            </a:r>
            <a:r>
              <a:rPr lang="ru-RU" b="1" dirty="0" err="1" smtClean="0">
                <a:solidFill>
                  <a:schemeClr val="bg1"/>
                </a:solidFill>
              </a:rPr>
              <a:t>історію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віртуального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кохання</a:t>
            </a:r>
            <a:r>
              <a:rPr lang="ru-RU" b="1" dirty="0" smtClean="0">
                <a:solidFill>
                  <a:schemeClr val="bg1"/>
                </a:solidFill>
              </a:rPr>
              <a:t>. У </a:t>
            </a:r>
            <a:r>
              <a:rPr lang="ru-RU" b="1" dirty="0" err="1" smtClean="0">
                <a:solidFill>
                  <a:schemeClr val="bg1"/>
                </a:solidFill>
              </a:rPr>
              <a:t>книжці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велику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увагу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приділено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емоціям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переживанням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героїв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Хоча</a:t>
            </a:r>
            <a:r>
              <a:rPr lang="ru-RU" b="1" dirty="0" smtClean="0">
                <a:solidFill>
                  <a:schemeClr val="bg1"/>
                </a:solidFill>
              </a:rPr>
              <a:t> роман, як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всі</a:t>
            </a:r>
            <a:r>
              <a:rPr lang="ru-RU" b="1" dirty="0" smtClean="0">
                <a:solidFill>
                  <a:schemeClr val="bg1"/>
                </a:solidFill>
              </a:rPr>
              <a:t> книжки </a:t>
            </a:r>
            <a:r>
              <a:rPr lang="ru-RU" b="1" dirty="0" err="1" smtClean="0">
                <a:solidFill>
                  <a:schemeClr val="bg1"/>
                </a:solidFill>
              </a:rPr>
              <a:t>Вишневського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ґрунтується</a:t>
            </a:r>
            <a:r>
              <a:rPr lang="ru-RU" b="1" dirty="0" smtClean="0">
                <a:solidFill>
                  <a:schemeClr val="bg1"/>
                </a:solidFill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</a:rPr>
              <a:t>реальних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подіях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герої</a:t>
            </a:r>
            <a:r>
              <a:rPr lang="ru-RU" b="1" dirty="0" smtClean="0">
                <a:solidFill>
                  <a:schemeClr val="bg1"/>
                </a:solidFill>
              </a:rPr>
              <a:t>, за словами автора, </a:t>
            </a:r>
            <a:r>
              <a:rPr lang="ru-RU" b="1" dirty="0" err="1" smtClean="0">
                <a:solidFill>
                  <a:schemeClr val="bg1"/>
                </a:solidFill>
              </a:rPr>
              <a:t>ідеалізовані</a:t>
            </a:r>
            <a:r>
              <a:rPr lang="ru-RU" b="1" dirty="0" smtClean="0">
                <a:solidFill>
                  <a:schemeClr val="bg1"/>
                </a:solidFill>
              </a:rPr>
              <a:t>. За мотивами книжки 2006 р. </a:t>
            </a:r>
            <a:r>
              <a:rPr lang="ru-RU" b="1" dirty="0" err="1" smtClean="0">
                <a:solidFill>
                  <a:schemeClr val="bg1"/>
                </a:solidFill>
              </a:rPr>
              <a:t>Знято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однойменний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фільм</a:t>
            </a:r>
            <a:r>
              <a:rPr lang="ru-RU" b="1" dirty="0" smtClean="0">
                <a:solidFill>
                  <a:schemeClr val="bg1"/>
                </a:solidFill>
              </a:rPr>
              <a:t>, у </a:t>
            </a:r>
            <a:r>
              <a:rPr lang="ru-RU" b="1" dirty="0" err="1" smtClean="0">
                <a:solidFill>
                  <a:schemeClr val="bg1"/>
                </a:solidFill>
              </a:rPr>
              <a:t>якому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Януш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знявся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епізодичній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ролі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chemeClr val="bg1"/>
                </a:solidFill>
              </a:rPr>
              <a:t>Умберто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err="1" smtClean="0">
                <a:solidFill>
                  <a:schemeClr val="bg1"/>
                </a:solidFill>
              </a:rPr>
              <a:t>Еко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589093"/>
            <a:ext cx="6429420" cy="4768865"/>
          </a:xfrm>
        </p:spPr>
        <p:txBody>
          <a:bodyPr>
            <a:normAutofit/>
          </a:bodyPr>
          <a:lstStyle/>
          <a:p>
            <a:r>
              <a:rPr lang="vi-VN" b="1" dirty="0" smtClean="0">
                <a:solidFill>
                  <a:schemeClr val="bg1"/>
                </a:solidFill>
              </a:rPr>
              <a:t>Умбе́рто Е́ко (</a:t>
            </a:r>
            <a:r>
              <a:rPr lang="en-US" b="1" dirty="0" smtClean="0">
                <a:solidFill>
                  <a:schemeClr val="bg1"/>
                </a:solidFill>
              </a:rPr>
              <a:t>5 </a:t>
            </a:r>
            <a:r>
              <a:rPr lang="vi-VN" b="1" dirty="0" smtClean="0">
                <a:solidFill>
                  <a:schemeClr val="bg1"/>
                </a:solidFill>
              </a:rPr>
              <a:t>січня 1932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р. </a:t>
            </a:r>
            <a:r>
              <a:rPr lang="vi-VN" b="1" dirty="0" smtClean="0">
                <a:solidFill>
                  <a:schemeClr val="bg1"/>
                </a:solidFill>
              </a:rPr>
              <a:t>Алессандрія, П’ємонт, Італія) — італійський письменник, філософ, лінгвіст, літературний критик, семіотик</a:t>
            </a:r>
            <a:r>
              <a:rPr lang="vi-VN" b="1" dirty="0" smtClean="0"/>
              <a:t> і медієвіс</a:t>
            </a:r>
            <a:r>
              <a:rPr lang="uk-UA" b="1" dirty="0" smtClean="0"/>
              <a:t>т</a:t>
            </a:r>
            <a:r>
              <a:rPr lang="vi-VN" b="1" dirty="0" smtClean="0"/>
              <a:t>.</a:t>
            </a:r>
            <a:endParaRPr lang="ru-RU" b="1" dirty="0"/>
          </a:p>
        </p:txBody>
      </p:sp>
      <p:pic>
        <p:nvPicPr>
          <p:cNvPr id="27650" name="Picture 2" descr="Umberto Eco 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1785926"/>
            <a:ext cx="2357453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5829312" cy="6143668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«</a:t>
            </a:r>
            <a:r>
              <a:rPr lang="ru-RU" sz="3000" b="1" dirty="0" err="1" smtClean="0">
                <a:solidFill>
                  <a:schemeClr val="bg1"/>
                </a:solidFill>
              </a:rPr>
              <a:t>Ім'я</a:t>
            </a:r>
            <a:r>
              <a:rPr lang="ru-RU" sz="3000" b="1" dirty="0" smtClean="0">
                <a:solidFill>
                  <a:schemeClr val="bg1"/>
                </a:solidFill>
              </a:rPr>
              <a:t> </a:t>
            </a:r>
            <a:r>
              <a:rPr lang="ru-RU" sz="3000" b="1" dirty="0" err="1" smtClean="0">
                <a:solidFill>
                  <a:schemeClr val="bg1"/>
                </a:solidFill>
              </a:rPr>
              <a:t>рози</a:t>
            </a:r>
            <a:r>
              <a:rPr lang="ru-RU" sz="3000" b="1" dirty="0" smtClean="0">
                <a:solidFill>
                  <a:schemeClr val="bg1"/>
                </a:solidFill>
              </a:rPr>
              <a:t>» </a:t>
            </a:r>
            <a:r>
              <a:rPr lang="ru-RU" sz="3000" b="1" dirty="0" err="1" smtClean="0">
                <a:solidFill>
                  <a:schemeClr val="bg1"/>
                </a:solidFill>
              </a:rPr>
              <a:t>або</a:t>
            </a:r>
            <a:r>
              <a:rPr lang="ru-RU" sz="3000" b="1" dirty="0" smtClean="0">
                <a:solidFill>
                  <a:schemeClr val="bg1"/>
                </a:solidFill>
              </a:rPr>
              <a:t>  «</a:t>
            </a:r>
            <a:r>
              <a:rPr lang="ru-RU" sz="3000" b="1" dirty="0" err="1" smtClean="0">
                <a:solidFill>
                  <a:schemeClr val="bg1"/>
                </a:solidFill>
              </a:rPr>
              <a:t>Ім'я</a:t>
            </a:r>
            <a:r>
              <a:rPr lang="ru-RU" sz="3000" b="1" dirty="0" smtClean="0">
                <a:solidFill>
                  <a:schemeClr val="bg1"/>
                </a:solidFill>
              </a:rPr>
              <a:t> </a:t>
            </a:r>
            <a:r>
              <a:rPr lang="ru-RU" sz="3000" b="1" dirty="0" err="1" smtClean="0">
                <a:solidFill>
                  <a:schemeClr val="bg1"/>
                </a:solidFill>
              </a:rPr>
              <a:t>троянди</a:t>
            </a:r>
            <a:r>
              <a:rPr lang="ru-RU" sz="3000" b="1" dirty="0" smtClean="0">
                <a:solidFill>
                  <a:schemeClr val="bg1"/>
                </a:solidFill>
              </a:rPr>
              <a:t>» – перший роман італійського </a:t>
            </a:r>
            <a:r>
              <a:rPr lang="ru-RU" sz="3000" b="1" dirty="0" err="1" smtClean="0">
                <a:solidFill>
                  <a:schemeClr val="bg1"/>
                </a:solidFill>
              </a:rPr>
              <a:t>пись-менника</a:t>
            </a:r>
            <a:r>
              <a:rPr lang="ru-RU" sz="3000" b="1" dirty="0" smtClean="0">
                <a:solidFill>
                  <a:schemeClr val="bg1"/>
                </a:solidFill>
              </a:rPr>
              <a:t> Умберто </a:t>
            </a:r>
            <a:r>
              <a:rPr lang="ru-RU" sz="3000" b="1" dirty="0" err="1" smtClean="0">
                <a:solidFill>
                  <a:schemeClr val="bg1"/>
                </a:solidFill>
              </a:rPr>
              <a:t>Еко</a:t>
            </a:r>
            <a:r>
              <a:rPr lang="ru-RU" sz="3000" b="1" dirty="0" smtClean="0">
                <a:solidFill>
                  <a:schemeClr val="bg1"/>
                </a:solidFill>
              </a:rPr>
              <a:t>, </a:t>
            </a:r>
            <a:r>
              <a:rPr lang="ru-RU" sz="3000" b="1" dirty="0" err="1" smtClean="0">
                <a:solidFill>
                  <a:schemeClr val="bg1"/>
                </a:solidFill>
              </a:rPr>
              <a:t>який</a:t>
            </a:r>
            <a:r>
              <a:rPr lang="ru-RU" sz="3000" b="1" dirty="0" smtClean="0">
                <a:solidFill>
                  <a:schemeClr val="bg1"/>
                </a:solidFill>
              </a:rPr>
              <a:t> </a:t>
            </a:r>
            <a:r>
              <a:rPr lang="ru-RU" sz="3000" b="1" dirty="0" err="1" smtClean="0">
                <a:solidFill>
                  <a:schemeClr val="bg1"/>
                </a:solidFill>
              </a:rPr>
              <a:t>відразу</a:t>
            </a:r>
            <a:r>
              <a:rPr lang="ru-RU" sz="3000" b="1" dirty="0" smtClean="0">
                <a:solidFill>
                  <a:schemeClr val="bg1"/>
                </a:solidFill>
              </a:rPr>
              <a:t> </a:t>
            </a:r>
            <a:r>
              <a:rPr lang="ru-RU" sz="3000" b="1" dirty="0" err="1" smtClean="0">
                <a:solidFill>
                  <a:schemeClr val="bg1"/>
                </a:solidFill>
              </a:rPr>
              <a:t>приніс</a:t>
            </a:r>
            <a:r>
              <a:rPr lang="ru-RU" sz="3000" b="1" dirty="0" smtClean="0">
                <a:solidFill>
                  <a:schemeClr val="bg1"/>
                </a:solidFill>
              </a:rPr>
              <a:t> </a:t>
            </a:r>
            <a:r>
              <a:rPr lang="ru-RU" sz="3000" b="1" dirty="0" err="1" smtClean="0">
                <a:solidFill>
                  <a:schemeClr val="bg1"/>
                </a:solidFill>
              </a:rPr>
              <a:t>йому</a:t>
            </a:r>
            <a:r>
              <a:rPr lang="ru-RU" sz="3000" b="1" dirty="0" smtClean="0">
                <a:solidFill>
                  <a:schemeClr val="bg1"/>
                </a:solidFill>
              </a:rPr>
              <a:t> </a:t>
            </a:r>
            <a:r>
              <a:rPr lang="ru-RU" sz="3000" b="1" dirty="0" err="1" smtClean="0">
                <a:solidFill>
                  <a:schemeClr val="bg1"/>
                </a:solidFill>
              </a:rPr>
              <a:t>світову</a:t>
            </a:r>
            <a:r>
              <a:rPr lang="ru-RU" sz="3000" b="1" dirty="0" smtClean="0">
                <a:solidFill>
                  <a:schemeClr val="bg1"/>
                </a:solidFill>
              </a:rPr>
              <a:t> славу.</a:t>
            </a:r>
          </a:p>
          <a:p>
            <a:r>
              <a:rPr lang="ru-RU" sz="3000" b="1" dirty="0" smtClean="0">
                <a:solidFill>
                  <a:schemeClr val="bg1"/>
                </a:solidFill>
              </a:rPr>
              <a:t>Жанр </a:t>
            </a:r>
            <a:r>
              <a:rPr lang="ru-RU" sz="3000" b="1" dirty="0" err="1" smtClean="0">
                <a:solidFill>
                  <a:schemeClr val="bg1"/>
                </a:solidFill>
              </a:rPr>
              <a:t>твору</a:t>
            </a:r>
            <a:r>
              <a:rPr lang="ru-RU" sz="3000" b="1" dirty="0" smtClean="0">
                <a:solidFill>
                  <a:schemeClr val="bg1"/>
                </a:solidFill>
              </a:rPr>
              <a:t> </a:t>
            </a:r>
            <a:r>
              <a:rPr lang="ru-RU" sz="3000" b="1" dirty="0" err="1" smtClean="0">
                <a:solidFill>
                  <a:schemeClr val="bg1"/>
                </a:solidFill>
              </a:rPr>
              <a:t>можна</a:t>
            </a:r>
            <a:r>
              <a:rPr lang="ru-RU" sz="3000" b="1" dirty="0" smtClean="0">
                <a:solidFill>
                  <a:schemeClr val="bg1"/>
                </a:solidFill>
              </a:rPr>
              <a:t> </a:t>
            </a:r>
            <a:r>
              <a:rPr lang="ru-RU" sz="3000" b="1" dirty="0" err="1" smtClean="0">
                <a:solidFill>
                  <a:schemeClr val="bg1"/>
                </a:solidFill>
              </a:rPr>
              <a:t>охарактеризувати</a:t>
            </a:r>
            <a:r>
              <a:rPr lang="ru-RU" sz="3000" b="1" dirty="0" smtClean="0">
                <a:solidFill>
                  <a:schemeClr val="bg1"/>
                </a:solidFill>
              </a:rPr>
              <a:t> як </a:t>
            </a:r>
            <a:r>
              <a:rPr lang="ru-RU" sz="3000" b="1" dirty="0" err="1" smtClean="0">
                <a:solidFill>
                  <a:schemeClr val="bg1"/>
                </a:solidFill>
              </a:rPr>
              <a:t>історичний</a:t>
            </a:r>
            <a:r>
              <a:rPr lang="ru-RU" sz="3000" b="1" dirty="0" smtClean="0">
                <a:solidFill>
                  <a:schemeClr val="bg1"/>
                </a:solidFill>
              </a:rPr>
              <a:t> детектив, </a:t>
            </a:r>
            <a:r>
              <a:rPr lang="ru-RU" sz="3000" b="1" dirty="0" err="1" smtClean="0">
                <a:solidFill>
                  <a:schemeClr val="bg1"/>
                </a:solidFill>
              </a:rPr>
              <a:t>але</a:t>
            </a:r>
            <a:r>
              <a:rPr lang="ru-RU" sz="3000" b="1" dirty="0" smtClean="0">
                <a:solidFill>
                  <a:schemeClr val="bg1"/>
                </a:solidFill>
              </a:rPr>
              <a:t> в той же час в </a:t>
            </a:r>
            <a:r>
              <a:rPr lang="ru-RU" sz="3000" b="1" dirty="0" err="1" smtClean="0">
                <a:solidFill>
                  <a:schemeClr val="bg1"/>
                </a:solidFill>
              </a:rPr>
              <a:t>ньому</a:t>
            </a:r>
            <a:r>
              <a:rPr lang="ru-RU" sz="3000" b="1" dirty="0" smtClean="0">
                <a:solidFill>
                  <a:schemeClr val="bg1"/>
                </a:solidFill>
              </a:rPr>
              <a:t> </a:t>
            </a:r>
            <a:r>
              <a:rPr lang="ru-RU" sz="3000" b="1" dirty="0" err="1" smtClean="0">
                <a:solidFill>
                  <a:schemeClr val="bg1"/>
                </a:solidFill>
              </a:rPr>
              <a:t>піднімаються</a:t>
            </a:r>
            <a:r>
              <a:rPr lang="ru-RU" sz="3000" b="1" dirty="0" smtClean="0">
                <a:solidFill>
                  <a:schemeClr val="bg1"/>
                </a:solidFill>
              </a:rPr>
              <a:t> </a:t>
            </a:r>
            <a:r>
              <a:rPr lang="ru-RU" sz="3000" b="1" dirty="0" err="1" smtClean="0">
                <a:solidFill>
                  <a:schemeClr val="bg1"/>
                </a:solidFill>
              </a:rPr>
              <a:t>важливі</a:t>
            </a:r>
            <a:r>
              <a:rPr lang="ru-RU" sz="3000" b="1" dirty="0" smtClean="0">
                <a:solidFill>
                  <a:schemeClr val="bg1"/>
                </a:solidFill>
              </a:rPr>
              <a:t> </a:t>
            </a:r>
            <a:r>
              <a:rPr lang="ru-RU" sz="3000" b="1" dirty="0" err="1" smtClean="0">
                <a:solidFill>
                  <a:schemeClr val="bg1"/>
                </a:solidFill>
              </a:rPr>
              <a:t>проблеми</a:t>
            </a:r>
            <a:r>
              <a:rPr lang="ru-RU" sz="3000" b="1" dirty="0" smtClean="0">
                <a:solidFill>
                  <a:schemeClr val="bg1"/>
                </a:solidFill>
              </a:rPr>
              <a:t> </a:t>
            </a:r>
            <a:r>
              <a:rPr lang="ru-RU" sz="3000" b="1" dirty="0" err="1" smtClean="0">
                <a:solidFill>
                  <a:schemeClr val="bg1"/>
                </a:solidFill>
              </a:rPr>
              <a:t>епохи</a:t>
            </a:r>
            <a:r>
              <a:rPr lang="en-US" sz="3000" b="1" dirty="0" smtClean="0">
                <a:solidFill>
                  <a:schemeClr val="bg1"/>
                </a:solidFill>
              </a:rPr>
              <a:t>XIV </a:t>
            </a:r>
            <a:r>
              <a:rPr lang="ru-RU" sz="3000" b="1" dirty="0" smtClean="0">
                <a:solidFill>
                  <a:schemeClr val="bg1"/>
                </a:solidFill>
              </a:rPr>
              <a:t>століття, </a:t>
            </a:r>
            <a:r>
              <a:rPr lang="ru-RU" sz="3000" b="1" dirty="0" err="1" smtClean="0">
                <a:solidFill>
                  <a:schemeClr val="bg1"/>
                </a:solidFill>
              </a:rPr>
              <a:t>такі</a:t>
            </a:r>
            <a:r>
              <a:rPr lang="ru-RU" sz="3000" b="1" dirty="0" smtClean="0">
                <a:solidFill>
                  <a:schemeClr val="bg1"/>
                </a:solidFill>
              </a:rPr>
              <a:t> як </a:t>
            </a:r>
            <a:r>
              <a:rPr lang="ru-RU" sz="3000" b="1" dirty="0" err="1" smtClean="0">
                <a:solidFill>
                  <a:schemeClr val="bg1"/>
                </a:solidFill>
              </a:rPr>
              <a:t>погляд</a:t>
            </a:r>
            <a:r>
              <a:rPr lang="ru-RU" sz="3000" b="1" dirty="0" smtClean="0">
                <a:solidFill>
                  <a:schemeClr val="bg1"/>
                </a:solidFill>
              </a:rPr>
              <a:t> </a:t>
            </a:r>
            <a:r>
              <a:rPr lang="ru-RU" sz="3000" b="1" dirty="0" err="1" smtClean="0">
                <a:solidFill>
                  <a:schemeClr val="bg1"/>
                </a:solidFill>
              </a:rPr>
              <a:t>людини</a:t>
            </a:r>
            <a:r>
              <a:rPr lang="ru-RU" sz="3000" b="1" dirty="0" smtClean="0">
                <a:solidFill>
                  <a:schemeClr val="bg1"/>
                </a:solidFill>
              </a:rPr>
              <a:t> на релігію та науку. </a:t>
            </a:r>
            <a:r>
              <a:rPr lang="ru-RU" sz="3000" b="1" dirty="0" err="1" smtClean="0">
                <a:solidFill>
                  <a:schemeClr val="bg1"/>
                </a:solidFill>
              </a:rPr>
              <a:t>Українською</a:t>
            </a:r>
            <a:r>
              <a:rPr lang="ru-RU" sz="3000" b="1" dirty="0" smtClean="0">
                <a:solidFill>
                  <a:schemeClr val="bg1"/>
                </a:solidFill>
              </a:rPr>
              <a:t> роман </a:t>
            </a:r>
            <a:r>
              <a:rPr lang="ru-RU" sz="3000" b="1" dirty="0" err="1" smtClean="0">
                <a:solidFill>
                  <a:schemeClr val="bg1"/>
                </a:solidFill>
              </a:rPr>
              <a:t>переклала</a:t>
            </a:r>
            <a:r>
              <a:rPr lang="ru-RU" sz="3000" b="1" dirty="0" smtClean="0">
                <a:solidFill>
                  <a:schemeClr val="bg1"/>
                </a:solidFill>
              </a:rPr>
              <a:t> </a:t>
            </a:r>
            <a:r>
              <a:rPr lang="ru-RU" sz="3000" b="1" dirty="0" err="1" smtClean="0">
                <a:solidFill>
                  <a:schemeClr val="bg1"/>
                </a:solidFill>
              </a:rPr>
              <a:t>Мар'яна</a:t>
            </a:r>
            <a:r>
              <a:rPr lang="ru-RU" sz="3000" b="1" dirty="0" smtClean="0">
                <a:solidFill>
                  <a:schemeClr val="bg1"/>
                </a:solidFill>
              </a:rPr>
              <a:t> Прокопович.</a:t>
            </a:r>
          </a:p>
          <a:p>
            <a:endParaRPr lang="ru-RU" dirty="0"/>
          </a:p>
        </p:txBody>
      </p:sp>
      <p:pic>
        <p:nvPicPr>
          <p:cNvPr id="31746" name="Picture 2" descr="http://upload.wikimedia.org/wikipedia/uk/thumb/5/50/Umberto_Eco_Imya_Rozy.jpg/250px-Umberto_Eco_Imya_Roz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071546"/>
            <a:ext cx="2736346" cy="43577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chemeClr val="bg1"/>
                </a:solidFill>
              </a:rPr>
              <a:t>Милорад</a:t>
            </a:r>
            <a:r>
              <a:rPr lang="uk-UA" b="1" dirty="0" smtClean="0">
                <a:solidFill>
                  <a:schemeClr val="bg1"/>
                </a:solidFill>
              </a:rPr>
              <a:t> Павич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285860"/>
            <a:ext cx="6400816" cy="4840303"/>
          </a:xfrm>
        </p:spPr>
        <p:txBody>
          <a:bodyPr>
            <a:normAutofit fontScale="77500" lnSpcReduction="20000"/>
          </a:bodyPr>
          <a:lstStyle/>
          <a:p>
            <a:r>
              <a:rPr lang="vi-VN" b="1" dirty="0" smtClean="0">
                <a:solidFill>
                  <a:schemeClr val="bg1"/>
                </a:solidFill>
              </a:rPr>
              <a:t>Милора́д Па́вич (15 жовтня 1929, Белград — 30 листопада 2009, Белград) — сербський поет, прозаїк, літературознавець, перекладач, фахівець з історії сербської літератури </a:t>
            </a:r>
            <a:r>
              <a:rPr lang="en-US" b="1" dirty="0" smtClean="0">
                <a:solidFill>
                  <a:schemeClr val="bg1"/>
                </a:solidFill>
              </a:rPr>
              <a:t>XVII—XIX </a:t>
            </a:r>
            <a:r>
              <a:rPr lang="vi-VN" b="1" dirty="0" smtClean="0">
                <a:solidFill>
                  <a:schemeClr val="bg1"/>
                </a:solidFill>
              </a:rPr>
              <a:t>ст.ст., сербського бароко та поезії символізму. Один з найчитаніших письменників екс-Югославії ХХ століття, його твори перекладено 30 мовами.</a:t>
            </a:r>
          </a:p>
          <a:p>
            <a:r>
              <a:rPr lang="vi-VN" b="1" dirty="0" smtClean="0">
                <a:solidFill>
                  <a:schemeClr val="bg1"/>
                </a:solidFill>
              </a:rPr>
              <a:t>Письменника вважають одним з найяскравіших представників постмодернізму і магічного реалізму </a:t>
            </a:r>
            <a:r>
              <a:rPr lang="en-US" b="1" dirty="0" smtClean="0">
                <a:solidFill>
                  <a:schemeClr val="bg1"/>
                </a:solidFill>
              </a:rPr>
              <a:t>XX </a:t>
            </a:r>
            <a:r>
              <a:rPr lang="vi-VN" b="1" dirty="0" smtClean="0">
                <a:solidFill>
                  <a:schemeClr val="bg1"/>
                </a:solidFill>
              </a:rPr>
              <a:t>століття.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2770" name="Picture 2" descr="Milorad Pav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71678"/>
            <a:ext cx="2285970" cy="29718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5857916" cy="664371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cs typeface="Arial" pitchFamily="34" charset="0"/>
              </a:rPr>
              <a:t>«</a:t>
            </a:r>
            <a:r>
              <a:rPr lang="vi-VN" sz="2800" b="1" dirty="0" smtClean="0">
                <a:solidFill>
                  <a:schemeClr val="bg1"/>
                </a:solidFill>
                <a:cs typeface="Arial" pitchFamily="34" charset="0"/>
              </a:rPr>
              <a:t>Хоза́рський словни́к</a:t>
            </a:r>
            <a:r>
              <a:rPr lang="ru-RU" sz="2800" b="1" dirty="0" smtClean="0">
                <a:solidFill>
                  <a:schemeClr val="bg1"/>
                </a:solidFill>
                <a:cs typeface="Arial" pitchFamily="34" charset="0"/>
              </a:rPr>
              <a:t>» – </a:t>
            </a:r>
            <a:r>
              <a:rPr lang="vi-VN" sz="2800" b="1" dirty="0" smtClean="0">
                <a:solidFill>
                  <a:schemeClr val="bg1"/>
                </a:solidFill>
                <a:cs typeface="Arial" pitchFamily="34" charset="0"/>
              </a:rPr>
              <a:t>перший роман  Мілорада Павича,</a:t>
            </a:r>
            <a:r>
              <a:rPr lang="ru-RU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vi-VN" sz="2800" b="1" dirty="0" smtClean="0">
                <a:solidFill>
                  <a:schemeClr val="bg1"/>
                </a:solidFill>
                <a:cs typeface="Arial" pitchFamily="34" charset="0"/>
              </a:rPr>
              <a:t>опублікований 1984 року.</a:t>
            </a:r>
          </a:p>
          <a:p>
            <a:r>
              <a:rPr lang="vi-VN" sz="2800" b="1" dirty="0" smtClean="0">
                <a:solidFill>
                  <a:schemeClr val="bg1"/>
                </a:solidFill>
                <a:cs typeface="Arial" pitchFamily="34" charset="0"/>
              </a:rPr>
              <a:t>Існує дві версії роману — чоловіча та жіноча, що різняться лише одним абзацом</a:t>
            </a:r>
            <a:r>
              <a:rPr lang="ru-RU" sz="2800" b="1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vi-VN" sz="28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cs typeface="Arial" pitchFamily="34" charset="0"/>
              </a:rPr>
              <a:t>Роман не </a:t>
            </a:r>
            <a:r>
              <a:rPr lang="ru-RU" sz="2800" b="1" dirty="0" err="1" smtClean="0">
                <a:solidFill>
                  <a:schemeClr val="bg1"/>
                </a:solidFill>
                <a:cs typeface="Arial" pitchFamily="34" charset="0"/>
              </a:rPr>
              <a:t>має</a:t>
            </a:r>
            <a:r>
              <a:rPr lang="ru-RU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cs typeface="Arial" pitchFamily="34" charset="0"/>
              </a:rPr>
              <a:t>традиційного</a:t>
            </a:r>
            <a:r>
              <a:rPr lang="ru-RU" sz="2800" b="1" dirty="0" smtClean="0">
                <a:solidFill>
                  <a:schemeClr val="bg1"/>
                </a:solidFill>
                <a:cs typeface="Arial" pitchFamily="34" charset="0"/>
              </a:rPr>
              <a:t> сюжету, </a:t>
            </a:r>
            <a:r>
              <a:rPr lang="ru-RU" sz="2800" b="1" dirty="0" err="1" smtClean="0">
                <a:solidFill>
                  <a:schemeClr val="bg1"/>
                </a:solidFill>
                <a:cs typeface="Arial" pitchFamily="34" charset="0"/>
              </a:rPr>
              <a:t>проте</a:t>
            </a:r>
            <a:r>
              <a:rPr lang="ru-RU" sz="2800" b="1" dirty="0" smtClean="0">
                <a:solidFill>
                  <a:schemeClr val="bg1"/>
                </a:solidFill>
                <a:cs typeface="Arial" pitchFamily="34" charset="0"/>
              </a:rPr>
              <a:t> в </a:t>
            </a:r>
            <a:r>
              <a:rPr lang="ru-RU" sz="2800" b="1" dirty="0" err="1" smtClean="0">
                <a:solidFill>
                  <a:schemeClr val="bg1"/>
                </a:solidFill>
                <a:cs typeface="Arial" pitchFamily="34" charset="0"/>
              </a:rPr>
              <a:t>ньому</a:t>
            </a:r>
            <a:r>
              <a:rPr lang="ru-RU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cs typeface="Arial" pitchFamily="34" charset="0"/>
              </a:rPr>
              <a:t>є</a:t>
            </a:r>
            <a:r>
              <a:rPr lang="ru-RU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cs typeface="Arial" pitchFamily="34" charset="0"/>
              </a:rPr>
              <a:t>головна</a:t>
            </a:r>
            <a:r>
              <a:rPr lang="ru-RU" sz="2800" b="1" dirty="0" smtClean="0">
                <a:solidFill>
                  <a:schemeClr val="bg1"/>
                </a:solidFill>
                <a:cs typeface="Arial" pitchFamily="34" charset="0"/>
              </a:rPr>
              <a:t> тема — </a:t>
            </a:r>
            <a:r>
              <a:rPr lang="ru-RU" sz="2800" b="1" dirty="0" err="1" smtClean="0">
                <a:solidFill>
                  <a:schemeClr val="bg1"/>
                </a:solidFill>
                <a:cs typeface="Arial" pitchFamily="34" charset="0"/>
              </a:rPr>
              <a:t>історично</a:t>
            </a:r>
            <a:r>
              <a:rPr lang="ru-RU" sz="2800" b="1" dirty="0" smtClean="0">
                <a:solidFill>
                  <a:schemeClr val="bg1"/>
                </a:solidFill>
                <a:cs typeface="Arial" pitchFamily="34" charset="0"/>
              </a:rPr>
              <a:t> реальна </a:t>
            </a:r>
            <a:r>
              <a:rPr lang="ru-RU" sz="2800" b="1" dirty="0" err="1" smtClean="0">
                <a:solidFill>
                  <a:schemeClr val="bg1"/>
                </a:solidFill>
                <a:cs typeface="Arial" pitchFamily="34" charset="0"/>
              </a:rPr>
              <a:t>хозарська</a:t>
            </a:r>
            <a:r>
              <a:rPr lang="ru-RU" sz="2800" b="1" dirty="0" smtClean="0">
                <a:solidFill>
                  <a:schemeClr val="bg1"/>
                </a:solidFill>
                <a:cs typeface="Arial" pitchFamily="34" charset="0"/>
              </a:rPr>
              <a:t> полеміка </a:t>
            </a:r>
            <a:r>
              <a:rPr lang="ru-RU" sz="2800" b="1" dirty="0" err="1" smtClean="0">
                <a:solidFill>
                  <a:schemeClr val="bg1"/>
                </a:solidFill>
                <a:cs typeface="Arial" pitchFamily="34" charset="0"/>
              </a:rPr>
              <a:t>щодо</a:t>
            </a:r>
            <a:r>
              <a:rPr lang="ru-RU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cs typeface="Arial" pitchFamily="34" charset="0"/>
              </a:rPr>
              <a:t>вибору</a:t>
            </a:r>
            <a:r>
              <a:rPr lang="ru-RU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cs typeface="Arial" pitchFamily="34" charset="0"/>
              </a:rPr>
              <a:t>релігії</a:t>
            </a:r>
            <a:r>
              <a:rPr lang="ru-RU" sz="2800" b="1" dirty="0" smtClean="0">
                <a:solidFill>
                  <a:schemeClr val="bg1"/>
                </a:solidFill>
                <a:cs typeface="Arial" pitchFamily="34" charset="0"/>
              </a:rPr>
              <a:t> хозарами у VIII—IX ст.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3794" name="Picture 2" descr="Хозарський слов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3122" y="1214422"/>
            <a:ext cx="2945158" cy="36623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chemeClr val="bg1"/>
                </a:solidFill>
              </a:rPr>
              <a:t>Патрік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err="1" smtClean="0">
                <a:solidFill>
                  <a:schemeClr val="bg1"/>
                </a:solidFill>
              </a:rPr>
              <a:t>Зюскінд</a:t>
            </a:r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857232"/>
            <a:ext cx="6115064" cy="526893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Патрік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Зюскінд</a:t>
            </a:r>
            <a:r>
              <a:rPr lang="ru-RU" b="1" dirty="0" smtClean="0">
                <a:solidFill>
                  <a:schemeClr val="bg1"/>
                </a:solidFill>
              </a:rPr>
              <a:t> (* 26 </a:t>
            </a:r>
            <a:r>
              <a:rPr lang="ru-RU" b="1" dirty="0" err="1" smtClean="0">
                <a:solidFill>
                  <a:schemeClr val="bg1"/>
                </a:solidFill>
              </a:rPr>
              <a:t>березня</a:t>
            </a:r>
            <a:r>
              <a:rPr lang="ru-RU" b="1" dirty="0" smtClean="0">
                <a:solidFill>
                  <a:schemeClr val="bg1"/>
                </a:solidFill>
              </a:rPr>
              <a:t> 1949, </a:t>
            </a:r>
            <a:r>
              <a:rPr lang="ru-RU" b="1" dirty="0" err="1" smtClean="0">
                <a:solidFill>
                  <a:schemeClr val="bg1"/>
                </a:solidFill>
              </a:rPr>
              <a:t>Амбах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Баварія</a:t>
            </a:r>
            <a:r>
              <a:rPr lang="ru-RU" b="1" dirty="0" smtClean="0">
                <a:solidFill>
                  <a:schemeClr val="bg1"/>
                </a:solidFill>
              </a:rPr>
              <a:t>, ФРН) — </a:t>
            </a:r>
            <a:r>
              <a:rPr lang="ru-RU" b="1" dirty="0" err="1" smtClean="0">
                <a:solidFill>
                  <a:schemeClr val="bg1"/>
                </a:solidFill>
              </a:rPr>
              <a:t>німецький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письменник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кіносценарист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Успіх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прийшов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після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виходу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його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першого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твору</a:t>
            </a:r>
            <a:r>
              <a:rPr lang="ru-RU" b="1" dirty="0" smtClean="0">
                <a:solidFill>
                  <a:schemeClr val="bg1"/>
                </a:solidFill>
              </a:rPr>
              <a:t> «Контрабас». Часто </a:t>
            </a:r>
            <a:r>
              <a:rPr lang="ru-RU" b="1" dirty="0" err="1" smtClean="0">
                <a:solidFill>
                  <a:schemeClr val="bg1"/>
                </a:solidFill>
              </a:rPr>
              <a:t>Зюскінд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описує</a:t>
            </a:r>
            <a:r>
              <a:rPr lang="ru-RU" b="1" dirty="0" smtClean="0">
                <a:solidFill>
                  <a:schemeClr val="bg1"/>
                </a:solidFill>
              </a:rPr>
              <a:t> (анти)</a:t>
            </a:r>
            <a:r>
              <a:rPr lang="ru-RU" b="1" dirty="0" err="1" smtClean="0">
                <a:solidFill>
                  <a:schemeClr val="bg1"/>
                </a:solidFill>
              </a:rPr>
              <a:t>героїв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які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шукають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своє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місце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цьому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світі</a:t>
            </a:r>
            <a:r>
              <a:rPr lang="ru-RU" b="1" dirty="0" smtClean="0">
                <a:solidFill>
                  <a:schemeClr val="bg1"/>
                </a:solidFill>
              </a:rPr>
              <a:t> та в </a:t>
            </a:r>
            <a:r>
              <a:rPr lang="ru-RU" b="1" dirty="0" err="1" smtClean="0">
                <a:solidFill>
                  <a:schemeClr val="bg1"/>
                </a:solidFill>
              </a:rPr>
              <a:t>стосунках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іншими</a:t>
            </a:r>
            <a:r>
              <a:rPr lang="ru-RU" b="1" dirty="0" smtClean="0">
                <a:solidFill>
                  <a:schemeClr val="bg1"/>
                </a:solidFill>
              </a:rPr>
              <a:t> людьми. </a:t>
            </a:r>
            <a:r>
              <a:rPr lang="ru-RU" b="1" dirty="0" err="1" smtClean="0">
                <a:solidFill>
                  <a:schemeClr val="bg1"/>
                </a:solidFill>
              </a:rPr>
              <a:t>Оскільки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Зюскінд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сповідує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відлюдницький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спосіб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життя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можна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припустити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що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він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прагне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виразити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свої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власні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почуття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наочний</a:t>
            </a:r>
            <a:r>
              <a:rPr lang="ru-RU" b="1" dirty="0" smtClean="0">
                <a:solidFill>
                  <a:schemeClr val="bg1"/>
                </a:solidFill>
              </a:rPr>
              <a:t> приклад </a:t>
            </a:r>
            <a:r>
              <a:rPr lang="ru-RU" b="1" dirty="0" err="1" smtClean="0">
                <a:solidFill>
                  <a:schemeClr val="bg1"/>
                </a:solidFill>
              </a:rPr>
              <a:t>цьому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твір</a:t>
            </a:r>
            <a:r>
              <a:rPr lang="ru-RU" b="1" dirty="0" smtClean="0">
                <a:solidFill>
                  <a:schemeClr val="bg1"/>
                </a:solidFill>
              </a:rPr>
              <a:t> «</a:t>
            </a:r>
            <a:r>
              <a:rPr lang="ru-RU" b="1" dirty="0" err="1" smtClean="0">
                <a:solidFill>
                  <a:schemeClr val="bg1"/>
                </a:solidFill>
              </a:rPr>
              <a:t>Історія</a:t>
            </a:r>
            <a:r>
              <a:rPr lang="ru-RU" b="1" dirty="0" smtClean="0">
                <a:solidFill>
                  <a:schemeClr val="bg1"/>
                </a:solidFill>
              </a:rPr>
              <a:t> пана </a:t>
            </a:r>
            <a:r>
              <a:rPr lang="ru-RU" b="1" dirty="0" err="1" smtClean="0">
                <a:solidFill>
                  <a:schemeClr val="bg1"/>
                </a:solidFill>
              </a:rPr>
              <a:t>Зоммера</a:t>
            </a:r>
            <a:r>
              <a:rPr lang="ru-RU" b="1" dirty="0" smtClean="0">
                <a:solidFill>
                  <a:schemeClr val="bg1"/>
                </a:solidFill>
              </a:rPr>
              <a:t>».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5842" name="Picture 2" descr="Suski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10" y="1357298"/>
            <a:ext cx="2684640" cy="38814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5329246" cy="607223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Найвідоміший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твір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Зюскінда</a:t>
            </a:r>
            <a:r>
              <a:rPr lang="ru-RU" b="1" dirty="0" smtClean="0">
                <a:solidFill>
                  <a:schemeClr val="bg1"/>
                </a:solidFill>
              </a:rPr>
              <a:t> «Запахи» (1985) </a:t>
            </a:r>
            <a:r>
              <a:rPr lang="ru-RU" b="1" dirty="0" err="1" smtClean="0">
                <a:solidFill>
                  <a:schemeClr val="bg1"/>
                </a:solidFill>
              </a:rPr>
              <a:t>перекладено</a:t>
            </a:r>
            <a:r>
              <a:rPr lang="ru-RU" b="1" dirty="0" smtClean="0">
                <a:solidFill>
                  <a:schemeClr val="bg1"/>
                </a:solidFill>
              </a:rPr>
              <a:t> 46 </a:t>
            </a:r>
            <a:r>
              <a:rPr lang="ru-RU" b="1" dirty="0" err="1" smtClean="0">
                <a:solidFill>
                  <a:schemeClr val="bg1"/>
                </a:solidFill>
              </a:rPr>
              <a:t>мовами</a:t>
            </a:r>
            <a:r>
              <a:rPr lang="ru-RU" b="1" dirty="0" smtClean="0">
                <a:solidFill>
                  <a:schemeClr val="bg1"/>
                </a:solidFill>
              </a:rPr>
              <a:t>, в тому </a:t>
            </a:r>
            <a:r>
              <a:rPr lang="ru-RU" b="1" dirty="0" err="1" smtClean="0">
                <a:solidFill>
                  <a:schemeClr val="bg1"/>
                </a:solidFill>
              </a:rPr>
              <a:t>числі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</a:rPr>
              <a:t>латину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продано </a:t>
            </a:r>
            <a:r>
              <a:rPr lang="ru-RU" b="1" dirty="0" err="1" smtClean="0">
                <a:solidFill>
                  <a:schemeClr val="bg1"/>
                </a:solidFill>
              </a:rPr>
              <a:t>близько</a:t>
            </a:r>
            <a:r>
              <a:rPr lang="ru-RU" b="1" dirty="0" smtClean="0">
                <a:solidFill>
                  <a:schemeClr val="bg1"/>
                </a:solidFill>
              </a:rPr>
              <a:t> 15 </a:t>
            </a:r>
            <a:r>
              <a:rPr lang="ru-RU" b="1" dirty="0" err="1" smtClean="0">
                <a:solidFill>
                  <a:schemeClr val="bg1"/>
                </a:solidFill>
              </a:rPr>
              <a:t>мільйонів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екземплярів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</a:rPr>
              <a:t>Парфуми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  <a:r>
              <a:rPr lang="ru-RU" b="1" dirty="0" err="1" smtClean="0">
                <a:solidFill>
                  <a:schemeClr val="bg1"/>
                </a:solidFill>
              </a:rPr>
              <a:t>історія</a:t>
            </a:r>
            <a:r>
              <a:rPr lang="ru-RU" b="1" dirty="0" smtClean="0">
                <a:solidFill>
                  <a:schemeClr val="bg1"/>
                </a:solidFill>
              </a:rPr>
              <a:t> одного </a:t>
            </a:r>
            <a:r>
              <a:rPr lang="ru-RU" b="1" dirty="0" err="1" smtClean="0">
                <a:solidFill>
                  <a:schemeClr val="bg1"/>
                </a:solidFill>
              </a:rPr>
              <a:t>вбивці</a:t>
            </a:r>
            <a:r>
              <a:rPr lang="ru-RU" b="1" dirty="0" smtClean="0">
                <a:solidFill>
                  <a:schemeClr val="bg1"/>
                </a:solidFill>
              </a:rPr>
              <a:t>» — роман </a:t>
            </a:r>
            <a:r>
              <a:rPr lang="ru-RU" b="1" dirty="0" err="1" smtClean="0">
                <a:solidFill>
                  <a:schemeClr val="bg1"/>
                </a:solidFill>
              </a:rPr>
              <a:t>Патріка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Зюскінда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що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досліджує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сенс</a:t>
            </a:r>
            <a:r>
              <a:rPr lang="ru-RU" b="1" dirty="0" smtClean="0">
                <a:solidFill>
                  <a:schemeClr val="bg1"/>
                </a:solidFill>
              </a:rPr>
              <a:t> запаху, </a:t>
            </a:r>
            <a:r>
              <a:rPr lang="ru-RU" b="1" dirty="0" err="1" smtClean="0">
                <a:solidFill>
                  <a:schemeClr val="bg1"/>
                </a:solidFill>
              </a:rPr>
              <a:t>його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зв'язок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емоційним</a:t>
            </a:r>
            <a:r>
              <a:rPr lang="ru-RU" b="1" dirty="0" smtClean="0">
                <a:solidFill>
                  <a:schemeClr val="bg1"/>
                </a:solidFill>
              </a:rPr>
              <a:t> станом </a:t>
            </a:r>
            <a:r>
              <a:rPr lang="ru-RU" b="1" dirty="0" err="1" smtClean="0">
                <a:solidFill>
                  <a:schemeClr val="bg1"/>
                </a:solidFill>
              </a:rPr>
              <a:t>людини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 2006 </a:t>
            </a:r>
            <a:r>
              <a:rPr lang="ru-RU" b="1" dirty="0" err="1" smtClean="0">
                <a:solidFill>
                  <a:schemeClr val="bg1"/>
                </a:solidFill>
              </a:rPr>
              <a:t>році</a:t>
            </a:r>
            <a:r>
              <a:rPr lang="ru-RU" b="1" dirty="0" smtClean="0">
                <a:solidFill>
                  <a:schemeClr val="bg1"/>
                </a:solidFill>
              </a:rPr>
              <a:t> роман </a:t>
            </a:r>
            <a:r>
              <a:rPr lang="ru-RU" b="1" dirty="0" err="1" smtClean="0">
                <a:solidFill>
                  <a:schemeClr val="bg1"/>
                </a:solidFill>
              </a:rPr>
              <a:t>було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екранізовано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німецьким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режисером</a:t>
            </a:r>
            <a:r>
              <a:rPr lang="ru-RU" b="1" dirty="0" smtClean="0">
                <a:solidFill>
                  <a:schemeClr val="bg1"/>
                </a:solidFill>
              </a:rPr>
              <a:t> Томом </a:t>
            </a:r>
            <a:r>
              <a:rPr lang="ru-RU" b="1" dirty="0" err="1" smtClean="0">
                <a:solidFill>
                  <a:schemeClr val="bg1"/>
                </a:solidFill>
              </a:rPr>
              <a:t>Тиквером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Фільм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називається</a:t>
            </a:r>
            <a:r>
              <a:rPr lang="ru-RU" b="1" dirty="0" smtClean="0">
                <a:solidFill>
                  <a:schemeClr val="bg1"/>
                </a:solidFill>
              </a:rPr>
              <a:t> «</a:t>
            </a:r>
            <a:r>
              <a:rPr lang="ru-RU" b="1" dirty="0" err="1" smtClean="0">
                <a:solidFill>
                  <a:schemeClr val="bg1"/>
                </a:solidFill>
              </a:rPr>
              <a:t>Парфумер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  <a:r>
              <a:rPr lang="ru-RU" b="1" dirty="0" err="1" smtClean="0">
                <a:solidFill>
                  <a:schemeClr val="bg1"/>
                </a:solidFill>
              </a:rPr>
              <a:t>Історія</a:t>
            </a:r>
            <a:r>
              <a:rPr lang="ru-RU" b="1" dirty="0" smtClean="0">
                <a:solidFill>
                  <a:schemeClr val="bg1"/>
                </a:solidFill>
              </a:rPr>
              <a:t> одного </a:t>
            </a:r>
            <a:r>
              <a:rPr lang="ru-RU" b="1" dirty="0" err="1" smtClean="0">
                <a:solidFill>
                  <a:schemeClr val="bg1"/>
                </a:solidFill>
              </a:rPr>
              <a:t>вбивці</a:t>
            </a:r>
            <a:r>
              <a:rPr lang="ru-RU" b="1" dirty="0" smtClean="0">
                <a:solidFill>
                  <a:schemeClr val="bg1"/>
                </a:solidFill>
              </a:rPr>
              <a:t>».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4818" name="Picture 2" descr="Парфум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3488" y="1285861"/>
            <a:ext cx="3194792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остмодерн\postmoder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17615"/>
            <a:ext cx="8015286" cy="4525963"/>
          </a:xfrm>
          <a:solidFill>
            <a:schemeClr val="accent2">
              <a:lumMod val="75000"/>
              <a:alpha val="49000"/>
            </a:schemeClr>
          </a:solidFill>
          <a:ln w="76200" cmpd="thinThick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vi-VN" b="1" u="sng" dirty="0" smtClean="0">
                <a:solidFill>
                  <a:schemeClr val="bg1"/>
                </a:solidFill>
              </a:rPr>
              <a:t>Постмодерні́зм</a:t>
            </a:r>
            <a:r>
              <a:rPr lang="vi-VN" b="1" dirty="0" smtClean="0">
                <a:solidFill>
                  <a:schemeClr val="bg1"/>
                </a:solidFill>
              </a:rPr>
              <a:t> — світоглядно-мистецький напрям, що в останні десятиліття </a:t>
            </a:r>
            <a:r>
              <a:rPr lang="en-US" b="1" dirty="0" smtClean="0">
                <a:solidFill>
                  <a:schemeClr val="bg1"/>
                </a:solidFill>
                <a:latin typeface="Postmodern One" pitchFamily="2" charset="0"/>
              </a:rPr>
              <a:t>XX</a:t>
            </a:r>
            <a:r>
              <a:rPr lang="vi-VN" b="1" dirty="0" smtClean="0">
                <a:solidFill>
                  <a:schemeClr val="bg1"/>
                </a:solidFill>
              </a:rPr>
              <a:t> століття приходить на зміну модернізму. Цей напрям — продукт постіндустріальної епохи, епохи розпаду цілісного погляду на світ, руйнування систем — світоглядно-філософських, економічних, політичних.</a:t>
            </a:r>
            <a:endParaRPr lang="ru-RU" b="1" dirty="0">
              <a:solidFill>
                <a:schemeClr val="bg1"/>
              </a:solidFill>
              <a:latin typeface="Postmodern One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804" y="5500702"/>
            <a:ext cx="8229600" cy="7683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«Щенок» Джеффа </a:t>
            </a:r>
            <a:r>
              <a:rPr lang="ru-RU" sz="2800" dirty="0" err="1" smtClean="0">
                <a:solidFill>
                  <a:schemeClr val="bg1"/>
                </a:solidFill>
              </a:rPr>
              <a:t>Кунса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File:Bilbao Jeff Koons Pup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28604"/>
            <a:ext cx="3857622" cy="50006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«The Painter Prince»</a:t>
            </a:r>
          </a:p>
          <a:p>
            <a:pPr algn="ct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Paul </a:t>
            </a:r>
            <a:r>
              <a:rPr lang="en-US" sz="2800" dirty="0" err="1" smtClean="0">
                <a:solidFill>
                  <a:schemeClr val="bg1"/>
                </a:solidFill>
              </a:rPr>
              <a:t>Salvator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Goldengreen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9940" name="Picture 4" descr="File:Paul Salvator Goldengruen; Der Maler-Für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742962"/>
            <a:ext cx="6457950" cy="45434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143512"/>
            <a:ext cx="8229600" cy="83977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Роберт </a:t>
            </a:r>
            <a:r>
              <a:rPr lang="ru-RU" sz="2800" dirty="0" err="1" smtClean="0">
                <a:solidFill>
                  <a:schemeClr val="bg1"/>
                </a:solidFill>
              </a:rPr>
              <a:t>Раушенберг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800" dirty="0" smtClean="0"/>
              <a:t>«Велосипеды».</a:t>
            </a:r>
          </a:p>
          <a:p>
            <a:pPr algn="ctr">
              <a:buNone/>
            </a:pPr>
            <a:r>
              <a:rPr lang="ru-RU" sz="2800" dirty="0" smtClean="0"/>
              <a:t>Берлин, Германия, 1998</a:t>
            </a:r>
            <a:endParaRPr lang="ru-RU" sz="2800" dirty="0"/>
          </a:p>
        </p:txBody>
      </p:sp>
      <p:pic>
        <p:nvPicPr>
          <p:cNvPr id="40962" name="Picture 2" descr="File:Rauschenber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14290"/>
            <a:ext cx="4857784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остмодерн\postmodernism-interior7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10737">
            <a:off x="369193" y="4026499"/>
            <a:ext cx="3296084" cy="248989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57166"/>
            <a:ext cx="7929618" cy="407196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Вперше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термін</a:t>
            </a:r>
            <a:r>
              <a:rPr lang="ru-RU" b="1" dirty="0" smtClean="0">
                <a:solidFill>
                  <a:schemeClr val="bg1"/>
                </a:solidFill>
              </a:rPr>
              <a:t> «</a:t>
            </a:r>
            <a:r>
              <a:rPr lang="ru-RU" b="1" dirty="0" err="1" smtClean="0">
                <a:solidFill>
                  <a:schemeClr val="bg1"/>
                </a:solidFill>
              </a:rPr>
              <a:t>постмодернізм</a:t>
            </a:r>
            <a:r>
              <a:rPr lang="ru-RU" b="1" dirty="0" smtClean="0">
                <a:solidFill>
                  <a:schemeClr val="bg1"/>
                </a:solidFill>
              </a:rPr>
              <a:t>» </a:t>
            </a:r>
            <a:r>
              <a:rPr lang="ru-RU" b="1" dirty="0" err="1" smtClean="0">
                <a:solidFill>
                  <a:schemeClr val="bg1"/>
                </a:solidFill>
              </a:rPr>
              <a:t>згадується</a:t>
            </a:r>
            <a:r>
              <a:rPr lang="ru-RU" b="1" dirty="0" smtClean="0">
                <a:solidFill>
                  <a:schemeClr val="bg1"/>
                </a:solidFill>
              </a:rPr>
              <a:t> у 1917 </a:t>
            </a:r>
            <a:r>
              <a:rPr lang="ru-RU" b="1" dirty="0" err="1" smtClean="0">
                <a:solidFill>
                  <a:schemeClr val="bg1"/>
                </a:solidFill>
              </a:rPr>
              <a:t>році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роботі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німецького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філософа</a:t>
            </a:r>
            <a:r>
              <a:rPr lang="ru-RU" b="1" dirty="0" smtClean="0">
                <a:solidFill>
                  <a:schemeClr val="bg1"/>
                </a:solidFill>
              </a:rPr>
              <a:t> Рудольфа </a:t>
            </a:r>
            <a:r>
              <a:rPr lang="ru-RU" b="1" dirty="0" err="1" smtClean="0">
                <a:solidFill>
                  <a:schemeClr val="bg1"/>
                </a:solidFill>
              </a:rPr>
              <a:t>Панвінца</a:t>
            </a:r>
            <a:r>
              <a:rPr lang="ru-RU" b="1" dirty="0" smtClean="0">
                <a:solidFill>
                  <a:schemeClr val="bg1"/>
                </a:solidFill>
              </a:rPr>
              <a:t> «Криза </a:t>
            </a:r>
            <a:r>
              <a:rPr lang="ru-RU" b="1" dirty="0" err="1" smtClean="0">
                <a:solidFill>
                  <a:schemeClr val="bg1"/>
                </a:solidFill>
              </a:rPr>
              <a:t>європейської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культури</a:t>
            </a:r>
            <a:r>
              <a:rPr lang="ru-RU" b="1" dirty="0" smtClean="0">
                <a:solidFill>
                  <a:schemeClr val="bg1"/>
                </a:solidFill>
              </a:rPr>
              <a:t>», </a:t>
            </a:r>
            <a:r>
              <a:rPr lang="ru-RU" b="1" dirty="0" err="1" smtClean="0">
                <a:solidFill>
                  <a:schemeClr val="bg1"/>
                </a:solidFill>
              </a:rPr>
              <a:t>але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поширився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він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лише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наприкінці</a:t>
            </a:r>
            <a:r>
              <a:rPr lang="ru-RU" b="1" dirty="0" smtClean="0">
                <a:solidFill>
                  <a:schemeClr val="bg1"/>
                </a:solidFill>
              </a:rPr>
              <a:t> 1960-х </a:t>
            </a:r>
            <a:r>
              <a:rPr lang="ru-RU" b="1" dirty="0" err="1" smtClean="0">
                <a:solidFill>
                  <a:schemeClr val="bg1"/>
                </a:solidFill>
              </a:rPr>
              <a:t>років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спершу</a:t>
            </a:r>
            <a:r>
              <a:rPr lang="ru-RU" b="1" dirty="0" smtClean="0">
                <a:solidFill>
                  <a:schemeClr val="bg1"/>
                </a:solidFill>
              </a:rPr>
              <a:t> для </a:t>
            </a:r>
            <a:r>
              <a:rPr lang="ru-RU" b="1" dirty="0" err="1" smtClean="0">
                <a:solidFill>
                  <a:schemeClr val="bg1"/>
                </a:solidFill>
              </a:rPr>
              <a:t>означення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стильових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тенденцій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архітектурі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спрямованих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проти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безликої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стандартизації</a:t>
            </a:r>
            <a:r>
              <a:rPr lang="ru-RU" b="1" dirty="0" smtClean="0">
                <a:solidFill>
                  <a:schemeClr val="bg1"/>
                </a:solidFill>
              </a:rPr>
              <a:t>, а </a:t>
            </a:r>
            <a:r>
              <a:rPr lang="ru-RU" b="1" dirty="0" err="1" smtClean="0">
                <a:solidFill>
                  <a:schemeClr val="bg1"/>
                </a:solidFill>
              </a:rPr>
              <a:t>пізніше</a:t>
            </a:r>
            <a:r>
              <a:rPr lang="ru-RU" b="1" dirty="0" smtClean="0">
                <a:solidFill>
                  <a:schemeClr val="bg1"/>
                </a:solidFill>
              </a:rPr>
              <a:t> – у </a:t>
            </a:r>
            <a:r>
              <a:rPr lang="ru-RU" b="1" dirty="0" err="1" smtClean="0">
                <a:solidFill>
                  <a:schemeClr val="bg1"/>
                </a:solidFill>
              </a:rPr>
              <a:t>літературі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малярстві</a:t>
            </a:r>
            <a:r>
              <a:rPr lang="ru-RU" b="1" dirty="0" smtClean="0">
                <a:solidFill>
                  <a:schemeClr val="bg1"/>
                </a:solidFill>
              </a:rPr>
              <a:t> та </a:t>
            </a:r>
            <a:r>
              <a:rPr lang="ru-RU" b="1" dirty="0" err="1" smtClean="0">
                <a:solidFill>
                  <a:schemeClr val="bg1"/>
                </a:solidFill>
              </a:rPr>
              <a:t>музиці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Admin\Рабочий стол\постмодерн\postmodernizm-v-arhitek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36040">
            <a:off x="5062419" y="3928171"/>
            <a:ext cx="3309934" cy="246231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838</Words>
  <Application>Microsoft Office PowerPoint</Application>
  <PresentationFormat>Экран (4:3)</PresentationFormat>
  <Paragraphs>54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Постмодернізм Найвідоміші представники  літератури постмодернізму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Мілан Кундера </vt:lpstr>
      <vt:lpstr>Слайд 11</vt:lpstr>
      <vt:lpstr>Слайд 12</vt:lpstr>
      <vt:lpstr>Річард Девід Бах </vt:lpstr>
      <vt:lpstr>Слайд 14</vt:lpstr>
      <vt:lpstr>Пауло Коельо </vt:lpstr>
      <vt:lpstr>Слайд 16</vt:lpstr>
      <vt:lpstr>Італо Кальвіно </vt:lpstr>
      <vt:lpstr>Слайд 18</vt:lpstr>
      <vt:lpstr>Харукі Муракамі </vt:lpstr>
      <vt:lpstr>Слайд 20</vt:lpstr>
      <vt:lpstr>Януш Леон Вишневський </vt:lpstr>
      <vt:lpstr>Слайд 22</vt:lpstr>
      <vt:lpstr>Умберто Еко</vt:lpstr>
      <vt:lpstr>Слайд 24</vt:lpstr>
      <vt:lpstr>Милорад Павич</vt:lpstr>
      <vt:lpstr>Слайд 26</vt:lpstr>
      <vt:lpstr>Патрік Зюскінд 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Христиченко</dc:creator>
  <cp:lastModifiedBy>Admin</cp:lastModifiedBy>
  <cp:revision>19</cp:revision>
  <dcterms:created xsi:type="dcterms:W3CDTF">2014-04-12T22:58:35Z</dcterms:created>
  <dcterms:modified xsi:type="dcterms:W3CDTF">2014-04-21T18:57:53Z</dcterms:modified>
</cp:coreProperties>
</file>